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324" r:id="rId3"/>
    <p:sldId id="336" r:id="rId4"/>
    <p:sldId id="331" r:id="rId5"/>
    <p:sldId id="332" r:id="rId6"/>
    <p:sldId id="334" r:id="rId7"/>
    <p:sldId id="335" r:id="rId8"/>
    <p:sldId id="333" r:id="rId9"/>
    <p:sldId id="325" r:id="rId10"/>
    <p:sldId id="326" r:id="rId11"/>
    <p:sldId id="327" r:id="rId12"/>
    <p:sldId id="328" r:id="rId13"/>
    <p:sldId id="329" r:id="rId14"/>
    <p:sldId id="330" r:id="rId15"/>
    <p:sldId id="257" r:id="rId16"/>
    <p:sldId id="277" r:id="rId17"/>
    <p:sldId id="258" r:id="rId18"/>
    <p:sldId id="260" r:id="rId19"/>
    <p:sldId id="261" r:id="rId20"/>
    <p:sldId id="264" r:id="rId21"/>
    <p:sldId id="263" r:id="rId22"/>
    <p:sldId id="262" r:id="rId23"/>
    <p:sldId id="259" r:id="rId24"/>
    <p:sldId id="279" r:id="rId25"/>
    <p:sldId id="270" r:id="rId26"/>
    <p:sldId id="269" r:id="rId27"/>
    <p:sldId id="268" r:id="rId28"/>
    <p:sldId id="267" r:id="rId29"/>
    <p:sldId id="266" r:id="rId30"/>
    <p:sldId id="274" r:id="rId31"/>
    <p:sldId id="271" r:id="rId32"/>
    <p:sldId id="275" r:id="rId33"/>
    <p:sldId id="272" r:id="rId34"/>
    <p:sldId id="280" r:id="rId35"/>
    <p:sldId id="281" r:id="rId36"/>
    <p:sldId id="282" r:id="rId37"/>
    <p:sldId id="283" r:id="rId38"/>
    <p:sldId id="286" r:id="rId39"/>
    <p:sldId id="285" r:id="rId40"/>
    <p:sldId id="284" r:id="rId41"/>
    <p:sldId id="289" r:id="rId42"/>
    <p:sldId id="287" r:id="rId43"/>
    <p:sldId id="288" r:id="rId44"/>
    <p:sldId id="291" r:id="rId45"/>
    <p:sldId id="295" r:id="rId46"/>
    <p:sldId id="294" r:id="rId47"/>
    <p:sldId id="292" r:id="rId48"/>
    <p:sldId id="293" r:id="rId49"/>
    <p:sldId id="296" r:id="rId50"/>
    <p:sldId id="297" r:id="rId51"/>
    <p:sldId id="298" r:id="rId52"/>
    <p:sldId id="300" r:id="rId53"/>
    <p:sldId id="299" r:id="rId54"/>
    <p:sldId id="301" r:id="rId55"/>
    <p:sldId id="302" r:id="rId56"/>
    <p:sldId id="303" r:id="rId57"/>
    <p:sldId id="304" r:id="rId58"/>
    <p:sldId id="305" r:id="rId59"/>
    <p:sldId id="306" r:id="rId60"/>
    <p:sldId id="307" r:id="rId61"/>
    <p:sldId id="308" r:id="rId62"/>
    <p:sldId id="312" r:id="rId63"/>
    <p:sldId id="311" r:id="rId64"/>
    <p:sldId id="310" r:id="rId65"/>
    <p:sldId id="313" r:id="rId66"/>
    <p:sldId id="314" r:id="rId67"/>
    <p:sldId id="315" r:id="rId68"/>
    <p:sldId id="316" r:id="rId6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0C31-8726-4C08-A287-5C828B76177C}" type="datetimeFigureOut">
              <a:rPr lang="en-US" smtClean="0"/>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395C8-179B-463E-B037-B0B933F2D065}" type="slidenum">
              <a:rPr lang="en-US" smtClean="0"/>
              <a:t>‹#›</a:t>
            </a:fld>
            <a:endParaRPr lang="en-US"/>
          </a:p>
        </p:txBody>
      </p:sp>
    </p:spTree>
    <p:extLst>
      <p:ext uri="{BB962C8B-B14F-4D97-AF65-F5344CB8AC3E}">
        <p14:creationId xmlns:p14="http://schemas.microsoft.com/office/powerpoint/2010/main" val="339487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395C8-179B-463E-B037-B0B933F2D065}" type="slidenum">
              <a:rPr lang="en-US" smtClean="0"/>
              <a:t>29</a:t>
            </a:fld>
            <a:endParaRPr lang="en-US"/>
          </a:p>
        </p:txBody>
      </p:sp>
    </p:spTree>
    <p:extLst>
      <p:ext uri="{BB962C8B-B14F-4D97-AF65-F5344CB8AC3E}">
        <p14:creationId xmlns:p14="http://schemas.microsoft.com/office/powerpoint/2010/main" val="420500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DD52B4CF-4F1E-45A0-B822-AE6131697558}"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D52B4CF-4F1E-45A0-B822-AE6131697558}"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D52B4CF-4F1E-45A0-B822-AE6131697558}"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D52B4CF-4F1E-45A0-B822-AE6131697558}"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D52B4CF-4F1E-45A0-B822-AE6131697558}"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D52B4CF-4F1E-45A0-B822-AE6131697558}"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DD52B4CF-4F1E-45A0-B822-AE6131697558}"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DD52B4CF-4F1E-45A0-B822-AE6131697558}"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DD52B4CF-4F1E-45A0-B822-AE6131697558}"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E028C8-437B-466F-A2A8-B54D188107BC}" type="datetimeFigureOut">
              <a:rPr lang="id-ID" smtClean="0"/>
              <a:pPr/>
              <a:t>11/03/2015</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D52B4CF-4F1E-45A0-B822-AE6131697558}"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3E028C8-437B-466F-A2A8-B54D188107BC}" type="datetimeFigureOut">
              <a:rPr lang="id-ID" smtClean="0"/>
              <a:pPr/>
              <a:t>11/03/2015</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DD52B4CF-4F1E-45A0-B822-AE6131697558}"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3E028C8-437B-466F-A2A8-B54D188107BC}" type="datetimeFigureOut">
              <a:rPr lang="id-ID" smtClean="0"/>
              <a:pPr/>
              <a:t>11/03/2015</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D52B4CF-4F1E-45A0-B822-AE6131697558}"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wm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4.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wmf"/><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4.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www.tcpipguide.com/free/t_TheAdvantagesBenefitsofNetworking.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cpipguide.com/free/t_TheInternetIntranetsandExtranets.htm" TargetMode="Externa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cpipguide.com/free/t_TheAdvantagesBenefitsofNetworking.htm" TargetMode="Externa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cpipguide.com/free/t_TheDisadvantagesCostsofNetworking.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tcpipguide.com/free/t_TheDisadvantagesCostsofNetworking.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cpipguide.com/free/t_TheDisadvantagesCostsofNetworking.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cpipguide.com/free/t_NetworkingLayersModelsandArchitectures.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cpipguide.com/free/t_TCPIPTransmissionControlProtocolTCP.htm" TargetMode="External"/><Relationship Id="rId2" Type="http://schemas.openxmlformats.org/officeDocument/2006/relationships/hyperlink" Target="http://www.tcpipguide.com/free/t_TheOpenSystemInterconnectionOSIReferenceModel.htm" TargetMode="External"/><Relationship Id="rId1" Type="http://schemas.openxmlformats.org/officeDocument/2006/relationships/slideLayout" Target="../slideLayouts/slideLayout2.xml"/><Relationship Id="rId4" Type="http://schemas.openxmlformats.org/officeDocument/2006/relationships/hyperlink" Target="http://www.tcpipguide.com/free/t_TransportLayerLayer4.ht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www.tcpipguide.com/free/t_PointtoPointProtocolPPP.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tcpipguide.com/free/t_TCPIPInternetArchitectureandProtocolSuit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Connectedness" TargetMode="External"/><Relationship Id="rId2" Type="http://schemas.openxmlformats.org/officeDocument/2006/relationships/hyperlink" Target="http://en.wikipedia.org/wiki/Telephon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en.wikipedia.org/wiki/Asymptote" TargetMode="External"/><Relationship Id="rId4" Type="http://schemas.openxmlformats.org/officeDocument/2006/relationships/hyperlink" Target="http://en.wikipedia.org/wiki/Triangular_number"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tcpipguide.com/free/t_TCPIPNetworkManagementFrameworkandProtocolsSNMPand.htm" TargetMode="External"/><Relationship Id="rId2" Type="http://schemas.openxmlformats.org/officeDocument/2006/relationships/hyperlink" Target="http://www.tcpipguide.com/free/t_TCPIPRemoteNetworkMonitoringRMON.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tcpipguide.com/free/t_CircuitSwitchingandPacketSwitchingNetworks.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http://www.tcpipguide.com/free/diagrams/funpacketswitching.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www.tcpipguide.com/free/diagrams/funformatting.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tcpipguide.com/free/t_MessageAddressingandTransmissionMethodsUnicastBroa.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Network_effect" TargetMode="External"/><Relationship Id="rId3" Type="http://schemas.openxmlformats.org/officeDocument/2006/relationships/hyperlink" Target="http://en.wikipedia.org/wiki/Utility" TargetMode="External"/><Relationship Id="rId7" Type="http://schemas.openxmlformats.org/officeDocument/2006/relationships/hyperlink" Target="http://en.wikipedia.org/wiki/Metcalfe's_law" TargetMode="External"/><Relationship Id="rId2" Type="http://schemas.openxmlformats.org/officeDocument/2006/relationships/hyperlink" Target="http://en.wikipedia.org/wiki/David_P._Reed" TargetMode="External"/><Relationship Id="rId1" Type="http://schemas.openxmlformats.org/officeDocument/2006/relationships/slideLayout" Target="../slideLayouts/slideLayout2.xml"/><Relationship Id="rId6" Type="http://schemas.openxmlformats.org/officeDocument/2006/relationships/hyperlink" Target="http://en.wikipedia.org/wiki/Exponential_growth" TargetMode="External"/><Relationship Id="rId5" Type="http://schemas.openxmlformats.org/officeDocument/2006/relationships/hyperlink" Target="http://en.wikipedia.org/wiki/Social_network" TargetMode="External"/><Relationship Id="rId4" Type="http://schemas.openxmlformats.org/officeDocument/2006/relationships/hyperlink" Target="http://en.wiktionary.org/wiki/Network"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tcpipguide.com/free/t_TheInternetIntranetsandExtranets.ht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tcpipguide.com/free/t_TheInternetIntranetsandExtranets.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David_Sarnoff" TargetMode="External"/><Relationship Id="rId2" Type="http://schemas.openxmlformats.org/officeDocument/2006/relationships/hyperlink" Target="http://en.wikipedia.org/wiki/Broadcast_network"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cpipguide.com/free/t_InternationalNetworkingStandardsOrganizations.htm" TargetMode="External"/><Relationship Id="rId2" Type="http://schemas.openxmlformats.org/officeDocument/2006/relationships/hyperlink" Target="http://www.tcpipguide.com/free/t_TheOpenSystemInterconnectionOSIReferenceModel.ht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Internet" TargetMode="External"/><Relationship Id="rId3" Type="http://schemas.openxmlformats.org/officeDocument/2006/relationships/hyperlink" Target="http://en.wikipedia.org/wiki/Theorem" TargetMode="External"/><Relationship Id="rId7" Type="http://schemas.openxmlformats.org/officeDocument/2006/relationships/hyperlink" Target="http://en.wikipedia.org/wiki/Support_groups" TargetMode="External"/><Relationship Id="rId2" Type="http://schemas.openxmlformats.org/officeDocument/2006/relationships/hyperlink" Target="http://en.wikipedia.org/wiki/Economics" TargetMode="External"/><Relationship Id="rId1" Type="http://schemas.openxmlformats.org/officeDocument/2006/relationships/slideLayout" Target="../slideLayouts/slideLayout2.xml"/><Relationship Id="rId6" Type="http://schemas.openxmlformats.org/officeDocument/2006/relationships/hyperlink" Target="http://en.wikipedia.org/wiki/Electronic_networks" TargetMode="External"/><Relationship Id="rId5" Type="http://schemas.openxmlformats.org/officeDocument/2006/relationships/hyperlink" Target="http://en.wikipedia.org/wiki/Social_networks" TargetMode="External"/><Relationship Id="rId10" Type="http://schemas.openxmlformats.org/officeDocument/2006/relationships/image" Target="../media/image3.png"/><Relationship Id="rId4" Type="http://schemas.openxmlformats.org/officeDocument/2006/relationships/hyperlink" Target="http://en.wikipedia.org/wiki/Rod_Beckstrom" TargetMode="External"/><Relationship Id="rId9" Type="http://schemas.openxmlformats.org/officeDocument/2006/relationships/hyperlink" Target="http://en.wikipedia.org/wiki/Beckstrom's_law#cite_note-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wmf"/><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cap="small" dirty="0" smtClean="0"/>
              <a:t>Networking Fundamental</a:t>
            </a:r>
            <a:endParaRPr lang="id-ID" cap="small" dirty="0"/>
          </a:p>
        </p:txBody>
      </p:sp>
      <p:sp>
        <p:nvSpPr>
          <p:cNvPr id="3" name="Subtitle 2"/>
          <p:cNvSpPr>
            <a:spLocks noGrp="1"/>
          </p:cNvSpPr>
          <p:nvPr>
            <p:ph type="subTitle" idx="1"/>
          </p:nvPr>
        </p:nvSpPr>
        <p:spPr/>
        <p:txBody>
          <a:bodyPr>
            <a:normAutofit/>
          </a:bodyPr>
          <a:lstStyle/>
          <a:p>
            <a:r>
              <a:rPr lang="en-US" sz="3600" dirty="0" smtClean="0"/>
              <a:t>TCP/IP Guide</a:t>
            </a:r>
            <a:endParaRPr lang="id-ID"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1525" y="817563"/>
            <a:ext cx="76009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699792" y="1628800"/>
            <a:ext cx="5828184" cy="4572000"/>
          </a:xfrm>
        </p:spPr>
        <p:txBody>
          <a:bodyPr>
            <a:normAutofit/>
          </a:bodyPr>
          <a:lstStyle/>
          <a:p>
            <a:pPr eaLnBrk="0" hangingPunct="0"/>
            <a:r>
              <a:rPr lang="en-US" sz="3600" b="1" dirty="0" smtClean="0">
                <a:solidFill>
                  <a:schemeClr val="tx2"/>
                </a:solidFill>
                <a:latin typeface="Technical" pitchFamily="66" charset="0"/>
              </a:rPr>
              <a:t>Advantage</a:t>
            </a:r>
            <a:endParaRPr lang="en-US" sz="3600" b="1" dirty="0">
              <a:solidFill>
                <a:schemeClr val="tx2"/>
              </a:solidFill>
              <a:latin typeface="Technical" pitchFamily="66" charset="0"/>
            </a:endParaRPr>
          </a:p>
          <a:p>
            <a:pPr lvl="1" eaLnBrk="0" hangingPunct="0">
              <a:buFontTx/>
              <a:buChar char="•"/>
            </a:pPr>
            <a:r>
              <a:rPr lang="en-US" sz="2800" b="1" dirty="0">
                <a:solidFill>
                  <a:schemeClr val="tx2"/>
                </a:solidFill>
                <a:latin typeface="Technical" pitchFamily="66" charset="0"/>
              </a:rPr>
              <a:t>Easy of Service</a:t>
            </a:r>
          </a:p>
          <a:p>
            <a:pPr lvl="1" eaLnBrk="0" hangingPunct="0">
              <a:buFontTx/>
              <a:buChar char="•"/>
            </a:pPr>
            <a:r>
              <a:rPr lang="en-US" sz="2800" b="1" dirty="0">
                <a:solidFill>
                  <a:schemeClr val="tx2"/>
                </a:solidFill>
                <a:latin typeface="Technical" pitchFamily="66" charset="0"/>
              </a:rPr>
              <a:t>Single Connection</a:t>
            </a:r>
          </a:p>
          <a:p>
            <a:pPr lvl="1" eaLnBrk="0" hangingPunct="0">
              <a:buFontTx/>
              <a:buChar char="•"/>
            </a:pPr>
            <a:r>
              <a:rPr lang="en-US" sz="2800" b="1" dirty="0">
                <a:solidFill>
                  <a:schemeClr val="tx2"/>
                </a:solidFill>
                <a:latin typeface="Technical" pitchFamily="66" charset="0"/>
              </a:rPr>
              <a:t>Centralized Control</a:t>
            </a:r>
          </a:p>
          <a:p>
            <a:pPr eaLnBrk="0" hangingPunct="0">
              <a:buFontTx/>
              <a:buChar char="•"/>
            </a:pPr>
            <a:endParaRPr lang="en-US" sz="3600" b="1" dirty="0">
              <a:solidFill>
                <a:schemeClr val="tx2"/>
              </a:solidFill>
              <a:latin typeface="Technical" pitchFamily="66" charset="0"/>
            </a:endParaRPr>
          </a:p>
          <a:p>
            <a:pPr eaLnBrk="0" hangingPunct="0"/>
            <a:r>
              <a:rPr lang="en-US" sz="3600" b="1" dirty="0" smtClean="0">
                <a:solidFill>
                  <a:schemeClr val="tx2"/>
                </a:solidFill>
                <a:latin typeface="Technical" pitchFamily="66" charset="0"/>
              </a:rPr>
              <a:t>Disadvantage</a:t>
            </a:r>
            <a:endParaRPr lang="en-US" sz="3600" b="1" dirty="0">
              <a:solidFill>
                <a:schemeClr val="tx2"/>
              </a:solidFill>
              <a:latin typeface="Technical" pitchFamily="66" charset="0"/>
            </a:endParaRPr>
          </a:p>
          <a:p>
            <a:pPr lvl="1" eaLnBrk="0" hangingPunct="0">
              <a:buFontTx/>
              <a:buChar char="•"/>
            </a:pPr>
            <a:r>
              <a:rPr lang="en-US" sz="2800" b="1" dirty="0">
                <a:solidFill>
                  <a:schemeClr val="tx2"/>
                </a:solidFill>
                <a:latin typeface="Technical" pitchFamily="66" charset="0"/>
              </a:rPr>
              <a:t>Central Node</a:t>
            </a:r>
          </a:p>
          <a:p>
            <a:pPr lvl="1" eaLnBrk="0" hangingPunct="0">
              <a:buFontTx/>
              <a:buChar char="•"/>
            </a:pPr>
            <a:r>
              <a:rPr lang="en-US" sz="2800" b="1" dirty="0">
                <a:solidFill>
                  <a:schemeClr val="tx2"/>
                </a:solidFill>
                <a:latin typeface="Technical" pitchFamily="66" charset="0"/>
              </a:rPr>
              <a:t>Difficulty of </a:t>
            </a:r>
            <a:r>
              <a:rPr lang="en-US" sz="2800" b="1" dirty="0" smtClean="0">
                <a:solidFill>
                  <a:schemeClr val="tx2"/>
                </a:solidFill>
                <a:latin typeface="Technical" pitchFamily="66" charset="0"/>
              </a:rPr>
              <a:t>Expansion</a:t>
            </a:r>
            <a:endParaRPr lang="en-US" sz="2800" b="1" dirty="0">
              <a:solidFill>
                <a:schemeClr val="tx2"/>
              </a:solidFill>
              <a:latin typeface="Technical" pitchFamily="66" charset="0"/>
            </a:endParaRPr>
          </a:p>
        </p:txBody>
      </p:sp>
      <p:sp>
        <p:nvSpPr>
          <p:cNvPr id="2" name="Title 1"/>
          <p:cNvSpPr>
            <a:spLocks noGrp="1"/>
          </p:cNvSpPr>
          <p:nvPr>
            <p:ph type="title"/>
          </p:nvPr>
        </p:nvSpPr>
        <p:spPr/>
        <p:txBody>
          <a:bodyPr/>
          <a:lstStyle/>
          <a:p>
            <a:r>
              <a:rPr lang="en-US" b="1" dirty="0">
                <a:solidFill>
                  <a:srgbClr val="FF0000"/>
                </a:solidFill>
              </a:rPr>
              <a:t>STAR</a:t>
            </a:r>
            <a:endParaRPr lang="en-US" dirty="0"/>
          </a:p>
        </p:txBody>
      </p:sp>
    </p:spTree>
    <p:extLst>
      <p:ext uri="{BB962C8B-B14F-4D97-AF65-F5344CB8AC3E}">
        <p14:creationId xmlns:p14="http://schemas.microsoft.com/office/powerpoint/2010/main" val="34278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outerShdw>
                </a:effectLst>
              </a:rPr>
              <a:t>Bus</a:t>
            </a:r>
            <a:endParaRPr lang="en-US" dirty="0"/>
          </a:p>
        </p:txBody>
      </p:sp>
      <p:sp>
        <p:nvSpPr>
          <p:cNvPr id="3" name="Content Placeholder 2"/>
          <p:cNvSpPr>
            <a:spLocks noGrp="1"/>
          </p:cNvSpPr>
          <p:nvPr>
            <p:ph idx="1"/>
          </p:nvPr>
        </p:nvSpPr>
        <p:spPr/>
        <p:txBody>
          <a:bodyPr/>
          <a:lstStyle/>
          <a:p>
            <a:endParaRPr lang="en-US"/>
          </a:p>
        </p:txBody>
      </p:sp>
      <p:sp>
        <p:nvSpPr>
          <p:cNvPr id="4" name="Line 2"/>
          <p:cNvSpPr>
            <a:spLocks noChangeShapeType="1"/>
          </p:cNvSpPr>
          <p:nvPr/>
        </p:nvSpPr>
        <p:spPr bwMode="auto">
          <a:xfrm>
            <a:off x="6693946" y="3100536"/>
            <a:ext cx="0" cy="1066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5" name="Line 3"/>
          <p:cNvSpPr>
            <a:spLocks noChangeShapeType="1"/>
          </p:cNvSpPr>
          <p:nvPr/>
        </p:nvSpPr>
        <p:spPr bwMode="auto">
          <a:xfrm>
            <a:off x="1740946" y="4319736"/>
            <a:ext cx="6781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46" y="4091136"/>
            <a:ext cx="906463"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790309312"/>
              </p:ext>
            </p:extLst>
          </p:nvPr>
        </p:nvGraphicFramePr>
        <p:xfrm>
          <a:off x="2287046" y="2033736"/>
          <a:ext cx="1358900" cy="1227138"/>
        </p:xfrm>
        <a:graphic>
          <a:graphicData uri="http://schemas.openxmlformats.org/presentationml/2006/ole">
            <mc:AlternateContent xmlns:mc="http://schemas.openxmlformats.org/markup-compatibility/2006">
              <mc:Choice xmlns:v="urn:schemas-microsoft-com:vml" Requires="v">
                <p:oleObj spid="_x0000_s8438" name="Clip" r:id="rId4" imgW="3714840" imgH="3468960" progId="MS_ClipArt_Gallery.2">
                  <p:embed/>
                </p:oleObj>
              </mc:Choice>
              <mc:Fallback>
                <p:oleObj name="Clip" r:id="rId4"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046" y="2033736"/>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69748448"/>
              </p:ext>
            </p:extLst>
          </p:nvPr>
        </p:nvGraphicFramePr>
        <p:xfrm>
          <a:off x="3645946" y="5226199"/>
          <a:ext cx="1358900" cy="1227137"/>
        </p:xfrm>
        <a:graphic>
          <a:graphicData uri="http://schemas.openxmlformats.org/presentationml/2006/ole">
            <mc:AlternateContent xmlns:mc="http://schemas.openxmlformats.org/markup-compatibility/2006">
              <mc:Choice xmlns:v="urn:schemas-microsoft-com:vml" Requires="v">
                <p:oleObj spid="_x0000_s8439" name="Clip" r:id="rId6" imgW="3714840" imgH="3468960" progId="MS_ClipArt_Gallery.2">
                  <p:embed/>
                </p:oleObj>
              </mc:Choice>
              <mc:Fallback>
                <p:oleObj name="Clip" r:id="rId6"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946" y="5226199"/>
                        <a:ext cx="135890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18437908"/>
              </p:ext>
            </p:extLst>
          </p:nvPr>
        </p:nvGraphicFramePr>
        <p:xfrm>
          <a:off x="6846346" y="5157936"/>
          <a:ext cx="1358900" cy="1227138"/>
        </p:xfrm>
        <a:graphic>
          <a:graphicData uri="http://schemas.openxmlformats.org/presentationml/2006/ole">
            <mc:AlternateContent xmlns:mc="http://schemas.openxmlformats.org/markup-compatibility/2006">
              <mc:Choice xmlns:v="urn:schemas-microsoft-com:vml" Requires="v">
                <p:oleObj spid="_x0000_s8440" name="Clip" r:id="rId7" imgW="3714840" imgH="3468960" progId="MS_ClipArt_Gallery.2">
                  <p:embed/>
                </p:oleObj>
              </mc:Choice>
              <mc:Fallback>
                <p:oleObj name="Clip" r:id="rId7"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6346" y="5157936"/>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97572099"/>
              </p:ext>
            </p:extLst>
          </p:nvPr>
        </p:nvGraphicFramePr>
        <p:xfrm>
          <a:off x="5944646" y="2025799"/>
          <a:ext cx="1358900" cy="1227137"/>
        </p:xfrm>
        <a:graphic>
          <a:graphicData uri="http://schemas.openxmlformats.org/presentationml/2006/ole">
            <mc:AlternateContent xmlns:mc="http://schemas.openxmlformats.org/markup-compatibility/2006">
              <mc:Choice xmlns:v="urn:schemas-microsoft-com:vml" Requires="v">
                <p:oleObj spid="_x0000_s8441" name="Clip" r:id="rId8" imgW="3714840" imgH="3468960" progId="MS_ClipArt_Gallery.2">
                  <p:embed/>
                </p:oleObj>
              </mc:Choice>
              <mc:Fallback>
                <p:oleObj name="Clip" r:id="rId8"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646" y="2025799"/>
                        <a:ext cx="135890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 name="Group 10"/>
          <p:cNvGrpSpPr>
            <a:grpSpLocks/>
          </p:cNvGrpSpPr>
          <p:nvPr/>
        </p:nvGrpSpPr>
        <p:grpSpPr bwMode="auto">
          <a:xfrm rot="5304532">
            <a:off x="2845846" y="4038749"/>
            <a:ext cx="228600" cy="457200"/>
            <a:chOff x="1248" y="2688"/>
            <a:chExt cx="336" cy="528"/>
          </a:xfrm>
        </p:grpSpPr>
        <p:sp>
          <p:nvSpPr>
            <p:cNvPr id="12" name="AutoShape 11"/>
            <p:cNvSpPr>
              <a:spLocks noChangeArrowheads="1"/>
            </p:cNvSpPr>
            <p:nvPr/>
          </p:nvSpPr>
          <p:spPr bwMode="auto">
            <a:xfrm>
              <a:off x="1440" y="2688"/>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13" name="AutoShape 12"/>
            <p:cNvSpPr>
              <a:spLocks noChangeArrowheads="1"/>
            </p:cNvSpPr>
            <p:nvPr/>
          </p:nvSpPr>
          <p:spPr bwMode="auto">
            <a:xfrm>
              <a:off x="1440" y="2880"/>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14" name="AutoShape 13"/>
            <p:cNvSpPr>
              <a:spLocks noChangeArrowheads="1"/>
            </p:cNvSpPr>
            <p:nvPr/>
          </p:nvSpPr>
          <p:spPr bwMode="auto">
            <a:xfrm rot="-5484072">
              <a:off x="1344" y="2784"/>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grpSp>
      <p:sp>
        <p:nvSpPr>
          <p:cNvPr id="15" name="AutoShape 14"/>
          <p:cNvSpPr>
            <a:spLocks noChangeArrowheads="1"/>
          </p:cNvSpPr>
          <p:nvPr/>
        </p:nvSpPr>
        <p:spPr bwMode="auto">
          <a:xfrm rot="5304532">
            <a:off x="6728077" y="4150668"/>
            <a:ext cx="98425" cy="290512"/>
          </a:xfrm>
          <a:prstGeom prst="can">
            <a:avLst>
              <a:gd name="adj" fmla="val 737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16" name="AutoShape 15"/>
          <p:cNvSpPr>
            <a:spLocks noChangeArrowheads="1"/>
          </p:cNvSpPr>
          <p:nvPr/>
        </p:nvSpPr>
        <p:spPr bwMode="auto">
          <a:xfrm rot="5304532">
            <a:off x="6561390" y="4155430"/>
            <a:ext cx="98425" cy="290513"/>
          </a:xfrm>
          <a:prstGeom prst="can">
            <a:avLst>
              <a:gd name="adj" fmla="val 737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17" name="AutoShape 16"/>
          <p:cNvSpPr>
            <a:spLocks noChangeArrowheads="1"/>
          </p:cNvSpPr>
          <p:nvPr/>
        </p:nvSpPr>
        <p:spPr bwMode="auto">
          <a:xfrm rot="-179540">
            <a:off x="6632034" y="4119711"/>
            <a:ext cx="123825" cy="228600"/>
          </a:xfrm>
          <a:prstGeom prst="can">
            <a:avLst>
              <a:gd name="adj" fmla="val 4615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grpSp>
        <p:nvGrpSpPr>
          <p:cNvPr id="18" name="Group 17"/>
          <p:cNvGrpSpPr>
            <a:grpSpLocks/>
          </p:cNvGrpSpPr>
          <p:nvPr/>
        </p:nvGrpSpPr>
        <p:grpSpPr bwMode="auto">
          <a:xfrm rot="16181221">
            <a:off x="7327359" y="4143524"/>
            <a:ext cx="228600" cy="457200"/>
            <a:chOff x="1248" y="2688"/>
            <a:chExt cx="336" cy="528"/>
          </a:xfrm>
        </p:grpSpPr>
        <p:sp>
          <p:nvSpPr>
            <p:cNvPr id="19" name="AutoShape 18"/>
            <p:cNvSpPr>
              <a:spLocks noChangeArrowheads="1"/>
            </p:cNvSpPr>
            <p:nvPr/>
          </p:nvSpPr>
          <p:spPr bwMode="auto">
            <a:xfrm>
              <a:off x="1440" y="2688"/>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20" name="AutoShape 19"/>
            <p:cNvSpPr>
              <a:spLocks noChangeArrowheads="1"/>
            </p:cNvSpPr>
            <p:nvPr/>
          </p:nvSpPr>
          <p:spPr bwMode="auto">
            <a:xfrm>
              <a:off x="1440" y="2880"/>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21" name="AutoShape 20"/>
            <p:cNvSpPr>
              <a:spLocks noChangeArrowheads="1"/>
            </p:cNvSpPr>
            <p:nvPr/>
          </p:nvSpPr>
          <p:spPr bwMode="auto">
            <a:xfrm rot="-5484072">
              <a:off x="1344" y="2784"/>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grpSp>
      <p:grpSp>
        <p:nvGrpSpPr>
          <p:cNvPr id="22" name="Group 21"/>
          <p:cNvGrpSpPr>
            <a:grpSpLocks/>
          </p:cNvGrpSpPr>
          <p:nvPr/>
        </p:nvGrpSpPr>
        <p:grpSpPr bwMode="auto">
          <a:xfrm rot="16181221">
            <a:off x="4141246" y="4143524"/>
            <a:ext cx="228600" cy="457200"/>
            <a:chOff x="1248" y="2688"/>
            <a:chExt cx="336" cy="528"/>
          </a:xfrm>
        </p:grpSpPr>
        <p:sp>
          <p:nvSpPr>
            <p:cNvPr id="23" name="AutoShape 22"/>
            <p:cNvSpPr>
              <a:spLocks noChangeArrowheads="1"/>
            </p:cNvSpPr>
            <p:nvPr/>
          </p:nvSpPr>
          <p:spPr bwMode="auto">
            <a:xfrm>
              <a:off x="1440" y="2688"/>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24" name="AutoShape 23"/>
            <p:cNvSpPr>
              <a:spLocks noChangeArrowheads="1"/>
            </p:cNvSpPr>
            <p:nvPr/>
          </p:nvSpPr>
          <p:spPr bwMode="auto">
            <a:xfrm>
              <a:off x="1440" y="2880"/>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25" name="AutoShape 24"/>
            <p:cNvSpPr>
              <a:spLocks noChangeArrowheads="1"/>
            </p:cNvSpPr>
            <p:nvPr/>
          </p:nvSpPr>
          <p:spPr bwMode="auto">
            <a:xfrm rot="-5484072">
              <a:off x="1344" y="2784"/>
              <a:ext cx="144" cy="336"/>
            </a:xfrm>
            <a:prstGeom prst="can">
              <a:avLst>
                <a:gd name="adj" fmla="val 58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grpSp>
      <p:sp>
        <p:nvSpPr>
          <p:cNvPr id="26" name="Line 25"/>
          <p:cNvSpPr>
            <a:spLocks noChangeShapeType="1"/>
          </p:cNvSpPr>
          <p:nvPr/>
        </p:nvSpPr>
        <p:spPr bwMode="auto">
          <a:xfrm>
            <a:off x="2960146" y="3176736"/>
            <a:ext cx="0"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27" name="Line 26"/>
          <p:cNvSpPr>
            <a:spLocks noChangeShapeType="1"/>
          </p:cNvSpPr>
          <p:nvPr/>
        </p:nvSpPr>
        <p:spPr bwMode="auto">
          <a:xfrm>
            <a:off x="4255546" y="4472136"/>
            <a:ext cx="0"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28" name="Line 27"/>
          <p:cNvSpPr>
            <a:spLocks noChangeShapeType="1"/>
          </p:cNvSpPr>
          <p:nvPr/>
        </p:nvSpPr>
        <p:spPr bwMode="auto">
          <a:xfrm>
            <a:off x="7455946" y="4472136"/>
            <a:ext cx="0"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29" name="AutoShape 28"/>
          <p:cNvSpPr>
            <a:spLocks noChangeArrowheads="1"/>
          </p:cNvSpPr>
          <p:nvPr/>
        </p:nvSpPr>
        <p:spPr bwMode="auto">
          <a:xfrm rot="5304532">
            <a:off x="8480677" y="4161781"/>
            <a:ext cx="98425" cy="290512"/>
          </a:xfrm>
          <a:prstGeom prst="can">
            <a:avLst>
              <a:gd name="adj" fmla="val 737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30" name="Text Box 29"/>
          <p:cNvSpPr txBox="1">
            <a:spLocks noChangeArrowheads="1"/>
          </p:cNvSpPr>
          <p:nvPr/>
        </p:nvSpPr>
        <p:spPr bwMode="auto">
          <a:xfrm>
            <a:off x="5093746" y="3938736"/>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solidFill>
                  <a:schemeClr val="tx2"/>
                </a:solidFill>
                <a:latin typeface="Arial Black" pitchFamily="34" charset="0"/>
              </a:rPr>
              <a:t>Serial</a:t>
            </a:r>
          </a:p>
        </p:txBody>
      </p:sp>
      <p:sp>
        <p:nvSpPr>
          <p:cNvPr id="31" name="Text Box 30"/>
          <p:cNvSpPr txBox="1">
            <a:spLocks noChangeArrowheads="1"/>
          </p:cNvSpPr>
          <p:nvPr/>
        </p:nvSpPr>
        <p:spPr bwMode="auto">
          <a:xfrm>
            <a:off x="978946" y="3786336"/>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solidFill>
                  <a:schemeClr val="tx2"/>
                </a:solidFill>
                <a:latin typeface="Arial Black" pitchFamily="34" charset="0"/>
              </a:rPr>
              <a:t>Router</a:t>
            </a:r>
          </a:p>
        </p:txBody>
      </p:sp>
    </p:spTree>
    <p:extLst>
      <p:ext uri="{BB962C8B-B14F-4D97-AF65-F5344CB8AC3E}">
        <p14:creationId xmlns:p14="http://schemas.microsoft.com/office/powerpoint/2010/main" val="19962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26" grpId="0" animBg="1"/>
      <p:bldP spid="27" grpId="0" animBg="1"/>
      <p:bldP spid="28" grpId="0" animBg="1"/>
      <p:bldP spid="29" grpId="0" animBg="1"/>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contrast="-88000"/>
                    </a14:imgEffect>
                  </a14:imgLayer>
                </a14:imgProps>
              </a:ext>
              <a:ext uri="{28A0092B-C50C-407E-A947-70E740481C1C}">
                <a14:useLocalDpi xmlns:a14="http://schemas.microsoft.com/office/drawing/2010/main" val="0"/>
              </a:ext>
            </a:extLst>
          </a:blip>
          <a:srcRect/>
          <a:stretch>
            <a:fillRect/>
          </a:stretch>
        </p:blipFill>
        <p:spPr bwMode="auto">
          <a:xfrm>
            <a:off x="681038" y="1217613"/>
            <a:ext cx="778192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outerShdw>
                </a:effectLst>
              </a:rPr>
              <a:t>Bus</a:t>
            </a:r>
            <a:endParaRPr lang="en-US" dirty="0"/>
          </a:p>
        </p:txBody>
      </p:sp>
      <p:sp>
        <p:nvSpPr>
          <p:cNvPr id="3" name="Content Placeholder 2"/>
          <p:cNvSpPr>
            <a:spLocks noGrp="1"/>
          </p:cNvSpPr>
          <p:nvPr>
            <p:ph idx="1"/>
          </p:nvPr>
        </p:nvSpPr>
        <p:spPr>
          <a:xfrm>
            <a:off x="971600" y="1772816"/>
            <a:ext cx="7772400" cy="4572000"/>
          </a:xfrm>
        </p:spPr>
        <p:txBody>
          <a:bodyPr>
            <a:normAutofit fontScale="92500" lnSpcReduction="20000"/>
          </a:bodyPr>
          <a:lstStyle/>
          <a:p>
            <a:pPr eaLnBrk="0" hangingPunct="0"/>
            <a:r>
              <a:rPr lang="en-US" sz="4000" b="1" dirty="0" smtClean="0">
                <a:solidFill>
                  <a:schemeClr val="tx2"/>
                </a:solidFill>
                <a:latin typeface="Technical" pitchFamily="66" charset="0"/>
              </a:rPr>
              <a:t>Advantage</a:t>
            </a:r>
            <a:endParaRPr lang="en-US" sz="4000" b="1" dirty="0">
              <a:solidFill>
                <a:schemeClr val="tx2"/>
              </a:solidFill>
              <a:latin typeface="Technical" pitchFamily="66" charset="0"/>
            </a:endParaRPr>
          </a:p>
          <a:p>
            <a:pPr lvl="1" eaLnBrk="0" hangingPunct="0">
              <a:buFontTx/>
              <a:buChar char="•"/>
            </a:pPr>
            <a:r>
              <a:rPr lang="en-US" sz="2800" b="1" dirty="0" smtClean="0">
                <a:solidFill>
                  <a:schemeClr val="tx2"/>
                </a:solidFill>
                <a:latin typeface="Technical" pitchFamily="66" charset="0"/>
              </a:rPr>
              <a:t>Relatively less cable</a:t>
            </a:r>
            <a:endParaRPr lang="en-US" sz="2800" b="1" dirty="0">
              <a:solidFill>
                <a:schemeClr val="tx2"/>
              </a:solidFill>
              <a:latin typeface="Technical" pitchFamily="66" charset="0"/>
            </a:endParaRPr>
          </a:p>
          <a:p>
            <a:pPr lvl="1" eaLnBrk="0" hangingPunct="0">
              <a:buFontTx/>
              <a:buChar char="•"/>
            </a:pPr>
            <a:r>
              <a:rPr lang="en-US" sz="2800" b="1" dirty="0">
                <a:solidFill>
                  <a:schemeClr val="tx2"/>
                </a:solidFill>
                <a:latin typeface="Technical" pitchFamily="66" charset="0"/>
              </a:rPr>
              <a:t>Easy to extent</a:t>
            </a:r>
          </a:p>
          <a:p>
            <a:pPr lvl="1" eaLnBrk="0" hangingPunct="0">
              <a:buFontTx/>
              <a:buChar char="•"/>
            </a:pPr>
            <a:r>
              <a:rPr lang="en-US" sz="2800" b="1" dirty="0" smtClean="0">
                <a:solidFill>
                  <a:schemeClr val="tx2"/>
                </a:solidFill>
                <a:latin typeface="Technical" pitchFamily="66" charset="0"/>
              </a:rPr>
              <a:t>Can be divided into network segment</a:t>
            </a:r>
            <a:endParaRPr lang="en-US" sz="2800" b="1" dirty="0">
              <a:solidFill>
                <a:schemeClr val="tx2"/>
              </a:solidFill>
              <a:latin typeface="Technical" pitchFamily="66" charset="0"/>
            </a:endParaRPr>
          </a:p>
          <a:p>
            <a:pPr lvl="1" eaLnBrk="0" hangingPunct="0">
              <a:buFontTx/>
              <a:buChar char="•"/>
            </a:pPr>
            <a:r>
              <a:rPr lang="en-US" sz="2800" b="1" dirty="0" smtClean="0">
                <a:solidFill>
                  <a:schemeClr val="tx2"/>
                </a:solidFill>
                <a:latin typeface="Technical" pitchFamily="66" charset="0"/>
              </a:rPr>
              <a:t>No need of hub</a:t>
            </a:r>
            <a:endParaRPr lang="en-US" sz="2800" b="1" dirty="0">
              <a:solidFill>
                <a:schemeClr val="tx2"/>
              </a:solidFill>
              <a:latin typeface="Technical" pitchFamily="66" charset="0"/>
            </a:endParaRPr>
          </a:p>
          <a:p>
            <a:pPr eaLnBrk="0" hangingPunct="0">
              <a:buFontTx/>
              <a:buChar char="•"/>
            </a:pPr>
            <a:endParaRPr lang="en-US" sz="4000" b="1" dirty="0">
              <a:solidFill>
                <a:schemeClr val="tx2"/>
              </a:solidFill>
              <a:latin typeface="Technical" pitchFamily="66" charset="0"/>
            </a:endParaRPr>
          </a:p>
          <a:p>
            <a:pPr eaLnBrk="0" hangingPunct="0"/>
            <a:r>
              <a:rPr lang="en-US" sz="4000" b="1" dirty="0" smtClean="0">
                <a:solidFill>
                  <a:schemeClr val="tx2"/>
                </a:solidFill>
                <a:latin typeface="Technical" pitchFamily="66" charset="0"/>
              </a:rPr>
              <a:t>Disadvantage</a:t>
            </a:r>
            <a:endParaRPr lang="en-US" sz="4000" b="1" dirty="0">
              <a:solidFill>
                <a:schemeClr val="tx2"/>
              </a:solidFill>
              <a:latin typeface="Technical" pitchFamily="66" charset="0"/>
            </a:endParaRPr>
          </a:p>
          <a:p>
            <a:pPr lvl="1" eaLnBrk="0" hangingPunct="0">
              <a:buFontTx/>
              <a:buChar char="•"/>
            </a:pPr>
            <a:r>
              <a:rPr lang="en-US" sz="2800" b="1" dirty="0">
                <a:solidFill>
                  <a:schemeClr val="tx2"/>
                </a:solidFill>
                <a:latin typeface="Technical" pitchFamily="66" charset="0"/>
              </a:rPr>
              <a:t>Fault diagnosis</a:t>
            </a:r>
          </a:p>
          <a:p>
            <a:pPr lvl="1" eaLnBrk="0" hangingPunct="0">
              <a:buFontTx/>
              <a:buChar char="•"/>
            </a:pPr>
            <a:r>
              <a:rPr lang="en-US" sz="2800" b="1" dirty="0">
                <a:solidFill>
                  <a:schemeClr val="tx2"/>
                </a:solidFill>
                <a:latin typeface="Technical" pitchFamily="66" charset="0"/>
              </a:rPr>
              <a:t>Fault Isolation</a:t>
            </a:r>
          </a:p>
          <a:p>
            <a:pPr lvl="1" eaLnBrk="0" hangingPunct="0">
              <a:buFontTx/>
              <a:buChar char="•"/>
            </a:pPr>
            <a:r>
              <a:rPr lang="en-US" sz="2800" b="1" dirty="0" smtClean="0">
                <a:solidFill>
                  <a:schemeClr val="tx2"/>
                </a:solidFill>
                <a:latin typeface="Technical" pitchFamily="66" charset="0"/>
              </a:rPr>
              <a:t>Extend the network must be off</a:t>
            </a:r>
            <a:endParaRPr lang="en-US" sz="2800" b="1" dirty="0">
              <a:solidFill>
                <a:schemeClr val="tx2"/>
              </a:solidFill>
              <a:latin typeface="Technical" pitchFamily="66" charset="0"/>
            </a:endParaRPr>
          </a:p>
        </p:txBody>
      </p:sp>
    </p:spTree>
    <p:extLst>
      <p:ext uri="{BB962C8B-B14F-4D97-AF65-F5344CB8AC3E}">
        <p14:creationId xmlns:p14="http://schemas.microsoft.com/office/powerpoint/2010/main" val="13049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outerShdw>
                </a:effectLst>
                <a:latin typeface="Technical" pitchFamily="66" charset="0"/>
              </a:rPr>
              <a:t>Ring</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08" y="3733800"/>
            <a:ext cx="906463"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5"/>
          <p:cNvGraphicFramePr>
            <a:graphicFrameLocks noChangeAspect="1"/>
          </p:cNvGraphicFramePr>
          <p:nvPr>
            <p:extLst>
              <p:ext uri="{D42A27DB-BD31-4B8C-83A1-F6EECF244321}">
                <p14:modId xmlns:p14="http://schemas.microsoft.com/office/powerpoint/2010/main" val="145355037"/>
              </p:ext>
            </p:extLst>
          </p:nvPr>
        </p:nvGraphicFramePr>
        <p:xfrm>
          <a:off x="2402408" y="1676400"/>
          <a:ext cx="1358900" cy="1227138"/>
        </p:xfrm>
        <a:graphic>
          <a:graphicData uri="http://schemas.openxmlformats.org/presentationml/2006/ole">
            <mc:AlternateContent xmlns:mc="http://schemas.openxmlformats.org/markup-compatibility/2006">
              <mc:Choice xmlns:v="urn:schemas-microsoft-com:vml" Requires="v">
                <p:oleObj spid="_x0000_s10482" name="Clip" r:id="rId4" imgW="3714840" imgH="3468960" progId="MS_ClipArt_Gallery.2">
                  <p:embed/>
                </p:oleObj>
              </mc:Choice>
              <mc:Fallback>
                <p:oleObj name="Clip" r:id="rId4"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2408" y="1676400"/>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038613927"/>
              </p:ext>
            </p:extLst>
          </p:nvPr>
        </p:nvGraphicFramePr>
        <p:xfrm>
          <a:off x="3151708" y="4800600"/>
          <a:ext cx="1358900" cy="1227138"/>
        </p:xfrm>
        <a:graphic>
          <a:graphicData uri="http://schemas.openxmlformats.org/presentationml/2006/ole">
            <mc:AlternateContent xmlns:mc="http://schemas.openxmlformats.org/markup-compatibility/2006">
              <mc:Choice xmlns:v="urn:schemas-microsoft-com:vml" Requires="v">
                <p:oleObj spid="_x0000_s10483" name="Clip" r:id="rId6" imgW="3714840" imgH="3468960" progId="MS_ClipArt_Gallery.2">
                  <p:embed/>
                </p:oleObj>
              </mc:Choice>
              <mc:Fallback>
                <p:oleObj name="Clip" r:id="rId6"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708" y="4800600"/>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1446951951"/>
              </p:ext>
            </p:extLst>
          </p:nvPr>
        </p:nvGraphicFramePr>
        <p:xfrm>
          <a:off x="6885508" y="4648200"/>
          <a:ext cx="1358900" cy="1227138"/>
        </p:xfrm>
        <a:graphic>
          <a:graphicData uri="http://schemas.openxmlformats.org/presentationml/2006/ole">
            <mc:AlternateContent xmlns:mc="http://schemas.openxmlformats.org/markup-compatibility/2006">
              <mc:Choice xmlns:v="urn:schemas-microsoft-com:vml" Requires="v">
                <p:oleObj spid="_x0000_s10484" name="Clip" r:id="rId7" imgW="3714840" imgH="3468960" progId="MS_ClipArt_Gallery.2">
                  <p:embed/>
                </p:oleObj>
              </mc:Choice>
              <mc:Fallback>
                <p:oleObj name="Clip" r:id="rId7"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5508" y="4648200"/>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201619477"/>
              </p:ext>
            </p:extLst>
          </p:nvPr>
        </p:nvGraphicFramePr>
        <p:xfrm>
          <a:off x="6669608" y="1820863"/>
          <a:ext cx="1358900" cy="1227137"/>
        </p:xfrm>
        <a:graphic>
          <a:graphicData uri="http://schemas.openxmlformats.org/presentationml/2006/ole">
            <mc:AlternateContent xmlns:mc="http://schemas.openxmlformats.org/markup-compatibility/2006">
              <mc:Choice xmlns:v="urn:schemas-microsoft-com:vml" Requires="v">
                <p:oleObj spid="_x0000_s10485" name="Clip" r:id="rId8" imgW="3714840" imgH="3468960" progId="MS_ClipArt_Gallery.5">
                  <p:embed/>
                </p:oleObj>
              </mc:Choice>
              <mc:Fallback>
                <p:oleObj name="Clip" r:id="rId8" imgW="3714840" imgH="34689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608" y="1820863"/>
                        <a:ext cx="135890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9"/>
          <p:cNvSpPr txBox="1">
            <a:spLocks noChangeArrowheads="1"/>
          </p:cNvSpPr>
          <p:nvPr/>
        </p:nvSpPr>
        <p:spPr bwMode="auto">
          <a:xfrm>
            <a:off x="1094308" y="34290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solidFill>
                  <a:schemeClr val="tx2"/>
                </a:solidFill>
                <a:latin typeface="Arial Black" pitchFamily="34" charset="0"/>
              </a:rPr>
              <a:t>Router</a:t>
            </a:r>
          </a:p>
        </p:txBody>
      </p:sp>
      <p:sp>
        <p:nvSpPr>
          <p:cNvPr id="10" name="Oval 10"/>
          <p:cNvSpPr>
            <a:spLocks noChangeArrowheads="1"/>
          </p:cNvSpPr>
          <p:nvPr/>
        </p:nvSpPr>
        <p:spPr bwMode="auto">
          <a:xfrm>
            <a:off x="3532708" y="2971800"/>
            <a:ext cx="3352800"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flipH="1" flipV="1">
            <a:off x="3151708" y="2819400"/>
            <a:ext cx="7620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2"/>
          <p:cNvSpPr>
            <a:spLocks noChangeShapeType="1"/>
          </p:cNvSpPr>
          <p:nvPr/>
        </p:nvSpPr>
        <p:spPr bwMode="auto">
          <a:xfrm flipH="1" flipV="1">
            <a:off x="6352108" y="4495800"/>
            <a:ext cx="7620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3"/>
          <p:cNvSpPr>
            <a:spLocks noChangeShapeType="1"/>
          </p:cNvSpPr>
          <p:nvPr/>
        </p:nvSpPr>
        <p:spPr bwMode="auto">
          <a:xfrm>
            <a:off x="3989908" y="5029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p:cNvSpPr>
            <a:spLocks noChangeShapeType="1"/>
          </p:cNvSpPr>
          <p:nvPr/>
        </p:nvSpPr>
        <p:spPr bwMode="auto">
          <a:xfrm flipV="1">
            <a:off x="3989908" y="4648200"/>
            <a:ext cx="6096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5"/>
          <p:cNvSpPr>
            <a:spLocks noChangeShapeType="1"/>
          </p:cNvSpPr>
          <p:nvPr/>
        </p:nvSpPr>
        <p:spPr bwMode="auto">
          <a:xfrm flipV="1">
            <a:off x="6504508" y="2895600"/>
            <a:ext cx="6096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6"/>
          <p:cNvSpPr>
            <a:spLocks noChangeShapeType="1"/>
          </p:cNvSpPr>
          <p:nvPr/>
        </p:nvSpPr>
        <p:spPr bwMode="auto">
          <a:xfrm>
            <a:off x="1856308" y="3962400"/>
            <a:ext cx="1676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092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0" contrast="-86000"/>
                    </a14:imgEffect>
                  </a14:imgLayer>
                </a14:imgProps>
              </a:ext>
              <a:ext uri="{28A0092B-C50C-407E-A947-70E740481C1C}">
                <a14:useLocalDpi xmlns:a14="http://schemas.microsoft.com/office/drawing/2010/main" val="0"/>
              </a:ext>
            </a:extLst>
          </a:blip>
          <a:srcRect/>
          <a:stretch>
            <a:fillRect/>
          </a:stretch>
        </p:blipFill>
        <p:spPr bwMode="auto">
          <a:xfrm>
            <a:off x="957263" y="1255713"/>
            <a:ext cx="72294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outerShdw>
                </a:effectLst>
                <a:latin typeface="Technical" pitchFamily="66" charset="0"/>
              </a:rPr>
              <a:t>Ring</a:t>
            </a:r>
            <a:endParaRPr lang="en-US" dirty="0"/>
          </a:p>
        </p:txBody>
      </p:sp>
      <p:sp>
        <p:nvSpPr>
          <p:cNvPr id="3" name="Content Placeholder 2"/>
          <p:cNvSpPr>
            <a:spLocks noGrp="1"/>
          </p:cNvSpPr>
          <p:nvPr>
            <p:ph idx="1"/>
          </p:nvPr>
        </p:nvSpPr>
        <p:spPr>
          <a:xfrm>
            <a:off x="1763688" y="1783560"/>
            <a:ext cx="6923112" cy="4572000"/>
          </a:xfrm>
        </p:spPr>
        <p:txBody>
          <a:bodyPr>
            <a:normAutofit fontScale="92500" lnSpcReduction="10000"/>
          </a:bodyPr>
          <a:lstStyle/>
          <a:p>
            <a:pPr eaLnBrk="0" hangingPunct="0"/>
            <a:r>
              <a:rPr lang="en-US" sz="3600" b="1" dirty="0" smtClean="0">
                <a:solidFill>
                  <a:schemeClr val="tx2"/>
                </a:solidFill>
                <a:latin typeface="Technical" pitchFamily="66" charset="0"/>
              </a:rPr>
              <a:t>Advantage</a:t>
            </a:r>
            <a:endParaRPr lang="en-US" sz="3600" b="1" dirty="0">
              <a:solidFill>
                <a:schemeClr val="tx2"/>
              </a:solidFill>
              <a:latin typeface="Technical" pitchFamily="66" charset="0"/>
            </a:endParaRPr>
          </a:p>
          <a:p>
            <a:pPr lvl="1" eaLnBrk="0" hangingPunct="0">
              <a:buFontTx/>
              <a:buChar char="•"/>
            </a:pPr>
            <a:r>
              <a:rPr lang="en-US" sz="2800" dirty="0" smtClean="0">
                <a:solidFill>
                  <a:schemeClr val="tx2"/>
                </a:solidFill>
              </a:rPr>
              <a:t>Relatively Shorter cabling</a:t>
            </a:r>
            <a:endParaRPr lang="en-US" sz="2800" dirty="0">
              <a:solidFill>
                <a:schemeClr val="tx2"/>
              </a:solidFill>
            </a:endParaRPr>
          </a:p>
          <a:p>
            <a:pPr lvl="1" eaLnBrk="0" hangingPunct="0">
              <a:buFontTx/>
              <a:buChar char="•"/>
            </a:pPr>
            <a:r>
              <a:rPr lang="en-US" sz="2800" dirty="0" smtClean="0">
                <a:solidFill>
                  <a:schemeClr val="tx2"/>
                </a:solidFill>
              </a:rPr>
              <a:t>Use of FO</a:t>
            </a:r>
            <a:endParaRPr lang="en-US" sz="2800" dirty="0">
              <a:solidFill>
                <a:schemeClr val="tx2"/>
              </a:solidFill>
            </a:endParaRPr>
          </a:p>
          <a:p>
            <a:pPr eaLnBrk="0" hangingPunct="0">
              <a:buFontTx/>
              <a:buChar char="•"/>
            </a:pPr>
            <a:endParaRPr lang="en-US" sz="3200" dirty="0">
              <a:solidFill>
                <a:schemeClr val="tx2"/>
              </a:solidFill>
            </a:endParaRPr>
          </a:p>
          <a:p>
            <a:pPr eaLnBrk="0" hangingPunct="0"/>
            <a:r>
              <a:rPr lang="en-US" sz="3600" b="1" dirty="0" smtClean="0">
                <a:solidFill>
                  <a:schemeClr val="tx2"/>
                </a:solidFill>
                <a:latin typeface="Technical" pitchFamily="66" charset="0"/>
              </a:rPr>
              <a:t>Disadvantage</a:t>
            </a:r>
            <a:endParaRPr lang="en-US" sz="3600" b="1" dirty="0">
              <a:solidFill>
                <a:schemeClr val="tx2"/>
              </a:solidFill>
              <a:latin typeface="Technical" pitchFamily="66" charset="0"/>
            </a:endParaRPr>
          </a:p>
          <a:p>
            <a:pPr lvl="1" eaLnBrk="0" hangingPunct="0">
              <a:buFontTx/>
              <a:buChar char="•"/>
            </a:pPr>
            <a:r>
              <a:rPr lang="en-US" sz="2800" dirty="0">
                <a:solidFill>
                  <a:schemeClr val="tx2"/>
                </a:solidFill>
              </a:rPr>
              <a:t>Node Failure</a:t>
            </a:r>
          </a:p>
          <a:p>
            <a:pPr lvl="1" eaLnBrk="0" hangingPunct="0">
              <a:buFontTx/>
              <a:buChar char="•"/>
            </a:pPr>
            <a:r>
              <a:rPr lang="en-US" sz="2800" dirty="0">
                <a:solidFill>
                  <a:schemeClr val="tx2"/>
                </a:solidFill>
              </a:rPr>
              <a:t>Fault Diagnosis</a:t>
            </a:r>
          </a:p>
          <a:p>
            <a:pPr lvl="1" eaLnBrk="0" hangingPunct="0">
              <a:buFontTx/>
              <a:buChar char="•"/>
            </a:pPr>
            <a:r>
              <a:rPr lang="en-US" sz="2800" dirty="0">
                <a:solidFill>
                  <a:schemeClr val="tx2"/>
                </a:solidFill>
              </a:rPr>
              <a:t>Fault Isolation</a:t>
            </a:r>
          </a:p>
          <a:p>
            <a:pPr lvl="1" eaLnBrk="0" hangingPunct="0">
              <a:buFontTx/>
              <a:buChar char="•"/>
            </a:pPr>
            <a:r>
              <a:rPr lang="en-US" sz="2800" b="1" dirty="0">
                <a:solidFill>
                  <a:schemeClr val="tx2"/>
                </a:solidFill>
                <a:latin typeface="Technical" pitchFamily="66" charset="0"/>
              </a:rPr>
              <a:t>Extend the network must be off</a:t>
            </a:r>
          </a:p>
        </p:txBody>
      </p:sp>
    </p:spTree>
    <p:extLst>
      <p:ext uri="{BB962C8B-B14F-4D97-AF65-F5344CB8AC3E}">
        <p14:creationId xmlns:p14="http://schemas.microsoft.com/office/powerpoint/2010/main" val="41499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What Is Networking? </a:t>
            </a:r>
            <a:br>
              <a:rPr lang="id-ID" dirty="0" smtClean="0"/>
            </a:br>
            <a:endParaRPr lang="id-ID" dirty="0"/>
          </a:p>
        </p:txBody>
      </p:sp>
      <p:sp>
        <p:nvSpPr>
          <p:cNvPr id="3" name="Content Placeholder 2"/>
          <p:cNvSpPr>
            <a:spLocks noGrp="1"/>
          </p:cNvSpPr>
          <p:nvPr>
            <p:ph idx="1"/>
          </p:nvPr>
        </p:nvSpPr>
        <p:spPr/>
        <p:txBody>
          <a:bodyPr>
            <a:normAutofit/>
          </a:bodyPr>
          <a:lstStyle/>
          <a:p>
            <a:r>
              <a:rPr lang="en-US" dirty="0" smtClean="0"/>
              <a:t>Networking is the term that describes the processes involved in </a:t>
            </a:r>
          </a:p>
          <a:p>
            <a:pPr lvl="1"/>
            <a:r>
              <a:rPr lang="en-US" dirty="0" smtClean="0"/>
              <a:t>designing, </a:t>
            </a:r>
          </a:p>
          <a:p>
            <a:pPr lvl="1"/>
            <a:r>
              <a:rPr lang="en-US" dirty="0" smtClean="0"/>
              <a:t>implementing, </a:t>
            </a:r>
          </a:p>
          <a:p>
            <a:pPr lvl="1"/>
            <a:r>
              <a:rPr lang="en-US" dirty="0" smtClean="0"/>
              <a:t>upgrading, </a:t>
            </a:r>
          </a:p>
          <a:p>
            <a:pPr lvl="1"/>
            <a:r>
              <a:rPr lang="en-US" dirty="0" smtClean="0"/>
              <a:t>managing and otherwise </a:t>
            </a:r>
          </a:p>
          <a:p>
            <a:pPr lvl="1"/>
            <a:r>
              <a:rPr lang="en-US" dirty="0" smtClean="0"/>
              <a:t>working with </a:t>
            </a:r>
          </a:p>
          <a:p>
            <a:pPr marL="454914" lvl="1" indent="0">
              <a:buNone/>
            </a:pPr>
            <a:r>
              <a:rPr lang="en-US" dirty="0" smtClean="0"/>
              <a:t>networks and network technologies.</a:t>
            </a:r>
            <a:endParaRPr lang="id-ID" dirty="0" smtClean="0"/>
          </a:p>
          <a:p>
            <a:endParaRPr lang="id-ID" dirty="0"/>
          </a:p>
        </p:txBody>
      </p:sp>
      <p:pic>
        <p:nvPicPr>
          <p:cNvPr id="1026" name="Picture 2" descr="http://www.webopedia.com/FIG/TOPOLOG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97843"/>
            <a:ext cx="3057525" cy="294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Advantages (Benefits) of Networking</a:t>
            </a:r>
            <a:endParaRPr lang="id-ID" sz="3200" dirty="0"/>
          </a:p>
        </p:txBody>
      </p:sp>
      <p:sp>
        <p:nvSpPr>
          <p:cNvPr id="3" name="Content Placeholder 2"/>
          <p:cNvSpPr>
            <a:spLocks noGrp="1"/>
          </p:cNvSpPr>
          <p:nvPr>
            <p:ph idx="1"/>
          </p:nvPr>
        </p:nvSpPr>
        <p:spPr/>
        <p:txBody>
          <a:bodyPr/>
          <a:lstStyle/>
          <a:p>
            <a:r>
              <a:rPr lang="en-US" b="1" dirty="0">
                <a:solidFill>
                  <a:srgbClr val="FFFF00"/>
                </a:solidFill>
                <a:hlinkClick r:id="rId2" action="ppaction://hlinksldjump"/>
              </a:rPr>
              <a:t>Connectivity and </a:t>
            </a:r>
            <a:r>
              <a:rPr lang="en-US" b="1" dirty="0" smtClean="0">
                <a:solidFill>
                  <a:srgbClr val="FFFF00"/>
                </a:solidFill>
                <a:hlinkClick r:id="rId2" action="ppaction://hlinksldjump"/>
              </a:rPr>
              <a:t>Communication</a:t>
            </a:r>
            <a:endParaRPr lang="en-US" b="1" dirty="0" smtClean="0">
              <a:solidFill>
                <a:srgbClr val="FFFF00"/>
              </a:solidFill>
            </a:endParaRPr>
          </a:p>
          <a:p>
            <a:r>
              <a:rPr lang="en-US" b="1" dirty="0">
                <a:solidFill>
                  <a:srgbClr val="FFFF00"/>
                </a:solidFill>
                <a:hlinkClick r:id="rId3" action="ppaction://hlinksldjump"/>
              </a:rPr>
              <a:t>Data </a:t>
            </a:r>
            <a:r>
              <a:rPr lang="en-US" b="1" dirty="0" smtClean="0">
                <a:solidFill>
                  <a:srgbClr val="FFFF00"/>
                </a:solidFill>
                <a:hlinkClick r:id="rId3" action="ppaction://hlinksldjump"/>
              </a:rPr>
              <a:t>Sharing</a:t>
            </a:r>
            <a:endParaRPr lang="en-US" b="1" dirty="0" smtClean="0">
              <a:solidFill>
                <a:srgbClr val="FFFF00"/>
              </a:solidFill>
            </a:endParaRPr>
          </a:p>
          <a:p>
            <a:r>
              <a:rPr lang="en-US" b="1" dirty="0">
                <a:solidFill>
                  <a:srgbClr val="FFFF00"/>
                </a:solidFill>
                <a:hlinkClick r:id="rId4" action="ppaction://hlinksldjump"/>
              </a:rPr>
              <a:t>Hardware </a:t>
            </a:r>
            <a:r>
              <a:rPr lang="en-US" b="1" dirty="0" smtClean="0">
                <a:solidFill>
                  <a:srgbClr val="FFFF00"/>
                </a:solidFill>
                <a:hlinkClick r:id="rId4" action="ppaction://hlinksldjump"/>
              </a:rPr>
              <a:t>Sharing</a:t>
            </a:r>
            <a:endParaRPr lang="en-US" b="1" dirty="0" smtClean="0">
              <a:solidFill>
                <a:srgbClr val="FFFF00"/>
              </a:solidFill>
            </a:endParaRPr>
          </a:p>
          <a:p>
            <a:r>
              <a:rPr lang="en-US" b="1" dirty="0">
                <a:solidFill>
                  <a:srgbClr val="FFFF00"/>
                </a:solidFill>
                <a:hlinkClick r:id="rId5" action="ppaction://hlinksldjump"/>
              </a:rPr>
              <a:t>Internet Access </a:t>
            </a:r>
            <a:r>
              <a:rPr lang="en-US" b="1" dirty="0" smtClean="0">
                <a:solidFill>
                  <a:srgbClr val="FFFF00"/>
                </a:solidFill>
                <a:hlinkClick r:id="rId5" action="ppaction://hlinksldjump"/>
              </a:rPr>
              <a:t>Sharing</a:t>
            </a:r>
            <a:endParaRPr lang="en-US" b="1" dirty="0" smtClean="0">
              <a:solidFill>
                <a:srgbClr val="FFFF00"/>
              </a:solidFill>
            </a:endParaRPr>
          </a:p>
          <a:p>
            <a:r>
              <a:rPr lang="en-US" b="1" dirty="0">
                <a:solidFill>
                  <a:srgbClr val="FFFF00"/>
                </a:solidFill>
                <a:hlinkClick r:id="rId6" action="ppaction://hlinksldjump"/>
              </a:rPr>
              <a:t>Data Security and </a:t>
            </a:r>
            <a:r>
              <a:rPr lang="en-US" b="1" dirty="0" smtClean="0">
                <a:solidFill>
                  <a:srgbClr val="FFFF00"/>
                </a:solidFill>
                <a:hlinkClick r:id="rId6" action="ppaction://hlinksldjump"/>
              </a:rPr>
              <a:t>Management</a:t>
            </a:r>
            <a:endParaRPr lang="en-US" b="1" dirty="0" smtClean="0">
              <a:solidFill>
                <a:srgbClr val="FFFF00"/>
              </a:solidFill>
            </a:endParaRPr>
          </a:p>
          <a:p>
            <a:r>
              <a:rPr lang="en-US" b="1" dirty="0">
                <a:solidFill>
                  <a:srgbClr val="FFFF00"/>
                </a:solidFill>
                <a:hlinkClick r:id="rId7" action="ppaction://hlinksldjump"/>
              </a:rPr>
              <a:t>Performance Enhancement and </a:t>
            </a:r>
            <a:r>
              <a:rPr lang="en-US" b="1" dirty="0" smtClean="0">
                <a:solidFill>
                  <a:srgbClr val="FFFF00"/>
                </a:solidFill>
                <a:hlinkClick r:id="rId7" action="ppaction://hlinksldjump"/>
              </a:rPr>
              <a:t>Balancing</a:t>
            </a:r>
            <a:endParaRPr lang="en-US" b="1" dirty="0" smtClean="0">
              <a:solidFill>
                <a:srgbClr val="FFFF00"/>
              </a:solidFill>
            </a:endParaRPr>
          </a:p>
          <a:p>
            <a:r>
              <a:rPr lang="en-US" b="1" dirty="0">
                <a:solidFill>
                  <a:srgbClr val="FFFF00"/>
                </a:solidFill>
                <a:hlinkClick r:id="rId8" action="ppaction://hlinksldjump"/>
              </a:rPr>
              <a:t>Entertainment</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smtClean="0">
                <a:solidFill>
                  <a:srgbClr val="FFFF00"/>
                </a:solidFill>
              </a:rPr>
              <a:t>Connectivity and </a:t>
            </a:r>
            <a:r>
              <a:rPr lang="en-US" sz="3200" b="1" dirty="0">
                <a:solidFill>
                  <a:srgbClr val="FFFF00"/>
                </a:solidFill>
              </a:rPr>
              <a:t>Communication</a:t>
            </a:r>
            <a:r>
              <a:rPr lang="en-US" sz="3200" b="1" dirty="0"/>
              <a:t>: </a:t>
            </a:r>
            <a:br>
              <a:rPr lang="en-US" sz="3200" b="1" dirty="0"/>
            </a:br>
            <a:r>
              <a:rPr lang="en-US" sz="3200" b="1" dirty="0" smtClean="0">
                <a:solidFill>
                  <a:srgbClr val="FFFF00"/>
                </a:solidFill>
              </a:rPr>
              <a:t> </a:t>
            </a:r>
            <a:endParaRPr lang="id-ID" sz="3200" dirty="0"/>
          </a:p>
        </p:txBody>
      </p:sp>
      <p:sp>
        <p:nvSpPr>
          <p:cNvPr id="3" name="Content Placeholder 2"/>
          <p:cNvSpPr>
            <a:spLocks noGrp="1"/>
          </p:cNvSpPr>
          <p:nvPr>
            <p:ph idx="1"/>
          </p:nvPr>
        </p:nvSpPr>
        <p:spPr/>
        <p:txBody>
          <a:bodyPr>
            <a:normAutofit/>
          </a:bodyPr>
          <a:lstStyle/>
          <a:p>
            <a:pPr lvl="1"/>
            <a:r>
              <a:rPr lang="en-US" dirty="0" smtClean="0"/>
              <a:t>Networks connect computers and the users of those computers. </a:t>
            </a:r>
            <a:endParaRPr lang="en-US" dirty="0"/>
          </a:p>
          <a:p>
            <a:pPr lvl="1"/>
            <a:r>
              <a:rPr lang="en-US" dirty="0" smtClean="0"/>
              <a:t>Once connected, it is possible for network users to communicate with each other using </a:t>
            </a:r>
            <a:r>
              <a:rPr lang="en-US" u="sng" dirty="0" smtClean="0">
                <a:hlinkClick r:id="rId2"/>
              </a:rPr>
              <a:t>technologies</a:t>
            </a:r>
            <a:r>
              <a:rPr lang="en-US" dirty="0" smtClean="0"/>
              <a:t> such as electronic mail. </a:t>
            </a:r>
            <a:endParaRPr lang="id-ID" dirty="0" smtClean="0"/>
          </a:p>
          <a:p>
            <a:pPr lvl="0">
              <a:buNone/>
            </a:pPr>
            <a:r>
              <a:rPr lang="id-ID" dirty="0" smtClean="0"/>
              <a:t>	</a:t>
            </a:r>
            <a:endParaRPr lang="id-ID" dirty="0"/>
          </a:p>
        </p:txBody>
      </p:sp>
      <p:sp>
        <p:nvSpPr>
          <p:cNvPr id="4" name="Rounded Rectangular Callout 3"/>
          <p:cNvSpPr/>
          <p:nvPr/>
        </p:nvSpPr>
        <p:spPr>
          <a:xfrm>
            <a:off x="3563888" y="1268760"/>
            <a:ext cx="5400600" cy="936104"/>
          </a:xfrm>
          <a:prstGeom prst="wedgeRoundRectCallout">
            <a:avLst>
              <a:gd name="adj1" fmla="val -26034"/>
              <a:gd name="adj2" fmla="val 7258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Individuals within a building or work group can be connected into </a:t>
            </a:r>
            <a:r>
              <a:rPr lang="en-US" sz="2000" i="1" dirty="0"/>
              <a:t>local area networks (LANs)</a:t>
            </a:r>
            <a:r>
              <a:rPr lang="en-US" sz="2000" dirty="0"/>
              <a:t>; </a:t>
            </a:r>
            <a:endParaRPr lang="id-ID" sz="2000" dirty="0"/>
          </a:p>
        </p:txBody>
      </p:sp>
      <p:sp>
        <p:nvSpPr>
          <p:cNvPr id="5" name="Rounded Rectangular Callout 4"/>
          <p:cNvSpPr/>
          <p:nvPr/>
        </p:nvSpPr>
        <p:spPr>
          <a:xfrm>
            <a:off x="3023828" y="4581128"/>
            <a:ext cx="5400600" cy="1916832"/>
          </a:xfrm>
          <a:prstGeom prst="wedgeRoundRectCallout">
            <a:avLst>
              <a:gd name="adj1" fmla="val -46035"/>
              <a:gd name="adj2" fmla="val -10752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This makes the transmission of business (or non-business) information </a:t>
            </a:r>
            <a:endParaRPr lang="en-US" sz="2000" dirty="0" smtClean="0"/>
          </a:p>
          <a:p>
            <a:pPr marL="342900" indent="-342900" algn="ctr">
              <a:buFont typeface="Arial" pitchFamily="34" charset="0"/>
              <a:buChar char="•"/>
            </a:pPr>
            <a:r>
              <a:rPr lang="en-US" sz="2000" dirty="0" smtClean="0"/>
              <a:t>easier</a:t>
            </a:r>
            <a:r>
              <a:rPr lang="en-US" sz="2000" dirty="0"/>
              <a:t>, </a:t>
            </a:r>
            <a:endParaRPr lang="en-US" sz="2000" dirty="0" smtClean="0"/>
          </a:p>
          <a:p>
            <a:pPr marL="342900" indent="-342900" algn="ctr">
              <a:buFont typeface="Arial" pitchFamily="34" charset="0"/>
              <a:buChar char="•"/>
            </a:pPr>
            <a:r>
              <a:rPr lang="en-US" sz="2000" dirty="0" smtClean="0"/>
              <a:t>more </a:t>
            </a:r>
            <a:r>
              <a:rPr lang="en-US" sz="2000" dirty="0"/>
              <a:t>efficient </a:t>
            </a:r>
            <a:r>
              <a:rPr lang="en-US" sz="2000" dirty="0" smtClean="0"/>
              <a:t>and</a:t>
            </a:r>
          </a:p>
          <a:p>
            <a:pPr marL="342900" indent="-342900" algn="ctr">
              <a:buFont typeface="Arial" pitchFamily="34" charset="0"/>
              <a:buChar char="•"/>
            </a:pPr>
            <a:r>
              <a:rPr lang="en-US" sz="2000" dirty="0" smtClean="0"/>
              <a:t> </a:t>
            </a:r>
            <a:r>
              <a:rPr lang="en-US" sz="2000" dirty="0"/>
              <a:t>less expensive </a:t>
            </a:r>
            <a:endParaRPr lang="en-US" sz="2000" dirty="0" smtClean="0"/>
          </a:p>
          <a:p>
            <a:pPr algn="ctr"/>
            <a:r>
              <a:rPr lang="en-US" sz="2000" dirty="0" smtClean="0"/>
              <a:t>than </a:t>
            </a:r>
            <a:r>
              <a:rPr lang="en-US" sz="2000" dirty="0"/>
              <a:t>it would be without the network. </a:t>
            </a:r>
            <a:endParaRPr lang="id-ID" sz="2000" dirty="0"/>
          </a:p>
        </p:txBody>
      </p:sp>
      <p:sp>
        <p:nvSpPr>
          <p:cNvPr id="6" name="Rounded Rectangular Callout 5"/>
          <p:cNvSpPr/>
          <p:nvPr/>
        </p:nvSpPr>
        <p:spPr>
          <a:xfrm>
            <a:off x="3538969" y="116632"/>
            <a:ext cx="5400600" cy="978207"/>
          </a:xfrm>
          <a:prstGeom prst="wedgeRoundRectCallout">
            <a:avLst>
              <a:gd name="adj1" fmla="val 29399"/>
              <a:gd name="adj2" fmla="val 11868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smtClean="0"/>
              <a:t>LANs in distant locations can be interconnected into larger </a:t>
            </a:r>
            <a:r>
              <a:rPr lang="en-US" sz="2000" i="1" dirty="0" smtClean="0"/>
              <a:t>wide area networks (WANs)</a:t>
            </a:r>
            <a:r>
              <a:rPr lang="en-US" sz="2000" dirty="0" smtClean="0"/>
              <a:t>. </a:t>
            </a:r>
            <a:endParaRPr lang="id-ID" sz="2000" dirty="0"/>
          </a:p>
        </p:txBody>
      </p:sp>
      <p:sp>
        <p:nvSpPr>
          <p:cNvPr id="7" name="TextBox 6">
            <a:hlinkClick r:id="rId3" action="ppaction://hlinksldjump"/>
          </p:cNvPr>
          <p:cNvSpPr txBox="1"/>
          <p:nvPr/>
        </p:nvSpPr>
        <p:spPr>
          <a:xfrm>
            <a:off x="8125311" y="6453336"/>
            <a:ext cx="911185" cy="369332"/>
          </a:xfrm>
          <a:prstGeom prst="rect">
            <a:avLst/>
          </a:prstGeom>
          <a:noFill/>
        </p:spPr>
        <p:txBody>
          <a:bodyPr wrap="square" rtlCol="0">
            <a:spAutoFit/>
          </a:bodyPr>
          <a:lstStyle/>
          <a:p>
            <a:r>
              <a:rPr lang="en-US" dirty="0" smtClean="0"/>
              <a:t>return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grpId="1"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hidden"/>
                                      </p:to>
                                    </p:set>
                                  </p:childTnLst>
                                </p:cTn>
                              </p:par>
                            </p:childTnLst>
                          </p:cTn>
                        </p:par>
                        <p:par>
                          <p:cTn id="33" fill="hold">
                            <p:stCondLst>
                              <p:cond delay="0"/>
                            </p:stCondLst>
                            <p:childTnLst>
                              <p:par>
                                <p:cTn id="34" presetID="1" presetClass="exit" presetSubtype="0" fill="hold" grpId="1" nodeType="afterEffect">
                                  <p:stCondLst>
                                    <p:cond delay="0"/>
                                  </p:stCondLst>
                                  <p:childTnLst>
                                    <p:set>
                                      <p:cBhvr>
                                        <p:cTn id="35" dur="1" fill="hold">
                                          <p:stCondLst>
                                            <p:cond delay="0"/>
                                          </p:stCondLst>
                                        </p:cTn>
                                        <p:tgtEl>
                                          <p:spTgt spid="4">
                                            <p:bg/>
                                          </p:spTgt>
                                        </p:tgtEl>
                                        <p:attrNameLst>
                                          <p:attrName>style.visibility</p:attrName>
                                        </p:attrNameLst>
                                      </p:cBhvr>
                                      <p:to>
                                        <p:strVal val="hidden"/>
                                      </p:to>
                                    </p:set>
                                  </p:childTnLst>
                                </p:cTn>
                              </p:par>
                            </p:childTnLst>
                          </p:cTn>
                        </p:par>
                        <p:par>
                          <p:cTn id="36" fill="hold">
                            <p:stCondLst>
                              <p:cond delay="0"/>
                            </p:stCondLst>
                            <p:childTnLst>
                              <p:par>
                                <p:cTn id="37" presetID="1" presetClass="exit" presetSubtype="0" fill="hold" grpId="1"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6">
                                            <p:bg/>
                                          </p:spTgt>
                                        </p:tgtEl>
                                        <p:attrNameLst>
                                          <p:attrName>style.visibility</p:attrName>
                                        </p:attrNameLst>
                                      </p:cBhvr>
                                      <p:to>
                                        <p:strVal val="hidden"/>
                                      </p:to>
                                    </p:set>
                                  </p:childTnLst>
                                </p:cTn>
                              </p:par>
                            </p:childTnLst>
                          </p:cTn>
                        </p:par>
                        <p:par>
                          <p:cTn id="42" fill="hold">
                            <p:stCondLst>
                              <p:cond delay="0"/>
                            </p:stCondLst>
                            <p:childTnLst>
                              <p:par>
                                <p:cTn id="43" presetID="22" presetClass="entr" presetSubtype="8" fill="hold" nodeType="after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wipe(left)">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up)">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wipe(up)">
                                      <p:cBhvr>
                                        <p:cTn id="59" dur="500"/>
                                        <p:tgtEl>
                                          <p:spTgt spid="5">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5">
                                            <p:txEl>
                                              <p:pRg st="2" end="2"/>
                                            </p:txEl>
                                          </p:spTgt>
                                        </p:tgtEl>
                                        <p:attrNameLst>
                                          <p:attrName>style.visibility</p:attrName>
                                        </p:attrNameLst>
                                      </p:cBhvr>
                                      <p:to>
                                        <p:strVal val="visible"/>
                                      </p:to>
                                    </p:set>
                                    <p:animEffect transition="in" filter="wipe(up)">
                                      <p:cBhvr>
                                        <p:cTn id="64" dur="500"/>
                                        <p:tgtEl>
                                          <p:spTgt spid="5">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animEffect transition="in" filter="wipe(up)">
                                      <p:cBhvr>
                                        <p:cTn id="69" dur="500"/>
                                        <p:tgtEl>
                                          <p:spTgt spid="5">
                                            <p:txEl>
                                              <p:pRg st="3" end="3"/>
                                            </p:txEl>
                                          </p:spTgt>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wipe(up)">
                                      <p:cBhvr>
                                        <p:cTn id="7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uiExpand="1" build="allAtOnce" animBg="1"/>
      <p:bldP spid="5" grpId="0" animBg="1"/>
      <p:bldP spid="6" grpId="0" animBg="1"/>
      <p:bldP spid="6" grpI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a:solidFill>
                  <a:srgbClr val="FFFF00"/>
                </a:solidFill>
              </a:rPr>
              <a:t>Data Sharing: </a:t>
            </a:r>
            <a:endParaRPr lang="id-ID" sz="3200" dirty="0"/>
          </a:p>
        </p:txBody>
      </p:sp>
      <p:sp>
        <p:nvSpPr>
          <p:cNvPr id="3" name="Content Placeholder 2"/>
          <p:cNvSpPr>
            <a:spLocks noGrp="1"/>
          </p:cNvSpPr>
          <p:nvPr>
            <p:ph idx="1"/>
          </p:nvPr>
        </p:nvSpPr>
        <p:spPr>
          <a:xfrm>
            <a:off x="914400" y="2348880"/>
            <a:ext cx="7772400" cy="3312368"/>
          </a:xfrm>
        </p:spPr>
        <p:txBody>
          <a:bodyPr>
            <a:normAutofit fontScale="77500" lnSpcReduction="20000"/>
          </a:bodyPr>
          <a:lstStyle/>
          <a:p>
            <a:pPr>
              <a:buNone/>
            </a:pPr>
            <a:r>
              <a:rPr lang="id-ID" b="1" dirty="0" smtClean="0"/>
              <a:t>	</a:t>
            </a:r>
            <a:r>
              <a:rPr lang="en-US" dirty="0" smtClean="0"/>
              <a:t>One of the most important uses of networking is to allow the sharing of data. </a:t>
            </a:r>
            <a:endParaRPr lang="id-ID" dirty="0" smtClean="0"/>
          </a:p>
          <a:p>
            <a:pPr>
              <a:buNone/>
            </a:pPr>
            <a:r>
              <a:rPr lang="id-ID" dirty="0" smtClean="0"/>
              <a:t>	</a:t>
            </a:r>
            <a:r>
              <a:rPr lang="en-US" dirty="0" smtClean="0"/>
              <a:t/>
            </a:r>
            <a:br>
              <a:rPr lang="en-US" dirty="0" smtClean="0"/>
            </a:br>
            <a:r>
              <a:rPr lang="en-US" dirty="0" smtClean="0"/>
              <a:t>True networking allows thousands of employees to share data much more easily and quicker. </a:t>
            </a:r>
            <a:endParaRPr lang="id-ID" dirty="0" smtClean="0"/>
          </a:p>
          <a:p>
            <a:pPr lvl="1">
              <a:buNone/>
            </a:pPr>
            <a:r>
              <a:rPr lang="id-ID" dirty="0" smtClean="0"/>
              <a:t>	</a:t>
            </a:r>
          </a:p>
          <a:p>
            <a:pPr>
              <a:buNone/>
            </a:pPr>
            <a:r>
              <a:rPr lang="id-ID" dirty="0" smtClean="0"/>
              <a:t>	</a:t>
            </a:r>
            <a:r>
              <a:rPr lang="en-US" dirty="0" smtClean="0"/>
              <a:t>More so, it makes possible applications that rely on the ability of many people to access and share the same data, such as databases, group software development, and much more. </a:t>
            </a:r>
            <a:endParaRPr lang="id-ID" dirty="0" smtClean="0"/>
          </a:p>
          <a:p>
            <a:pPr>
              <a:buNone/>
            </a:pPr>
            <a:endParaRPr lang="id-ID" dirty="0"/>
          </a:p>
        </p:txBody>
      </p:sp>
      <p:sp>
        <p:nvSpPr>
          <p:cNvPr id="4" name="TextBox 3">
            <a:hlinkClick r:id="rId2" action="ppaction://hlinksldjump"/>
          </p:cNvPr>
          <p:cNvSpPr txBox="1"/>
          <p:nvPr/>
        </p:nvSpPr>
        <p:spPr>
          <a:xfrm>
            <a:off x="8125311" y="6453336"/>
            <a:ext cx="911185" cy="369332"/>
          </a:xfrm>
          <a:prstGeom prst="rect">
            <a:avLst/>
          </a:prstGeom>
          <a:noFill/>
        </p:spPr>
        <p:txBody>
          <a:bodyPr wrap="square" rtlCol="0">
            <a:spAutoFit/>
          </a:bodyPr>
          <a:lstStyle/>
          <a:p>
            <a:r>
              <a:rPr lang="en-US" dirty="0" smtClean="0"/>
              <a:t>return</a:t>
            </a:r>
            <a:endParaRPr lang="en-US" dirty="0"/>
          </a:p>
        </p:txBody>
      </p:sp>
      <p:sp>
        <p:nvSpPr>
          <p:cNvPr id="5" name="Rounded Rectangular Callout 4"/>
          <p:cNvSpPr/>
          <p:nvPr/>
        </p:nvSpPr>
        <p:spPr>
          <a:xfrm>
            <a:off x="2627784" y="116632"/>
            <a:ext cx="6311785" cy="1800200"/>
          </a:xfrm>
          <a:prstGeom prst="wedgeRoundRectCallout">
            <a:avLst>
              <a:gd name="adj1" fmla="val -25625"/>
              <a:gd name="adj2" fmla="val 9363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000" dirty="0"/>
              <a:t>Before networking was common, an accounting employee who wanted to prepare a report for her manager would have to produce it on his PC, put it on a floppy disk, and then walk it over to the manager, who would transfer the data to her PC's hard disk. </a:t>
            </a:r>
            <a:endParaRPr lang="id-ID" sz="2000" dirty="0"/>
          </a:p>
        </p:txBody>
      </p:sp>
      <p:sp>
        <p:nvSpPr>
          <p:cNvPr id="6" name="Rounded Rectangular Callout 5"/>
          <p:cNvSpPr/>
          <p:nvPr/>
        </p:nvSpPr>
        <p:spPr>
          <a:xfrm>
            <a:off x="3023828" y="5373216"/>
            <a:ext cx="5400600" cy="1052736"/>
          </a:xfrm>
          <a:prstGeom prst="wedgeRoundRectCallout">
            <a:avLst>
              <a:gd name="adj1" fmla="val 1512"/>
              <a:gd name="adj2" fmla="val -64687"/>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000" u="sng" dirty="0">
                <a:hlinkClick r:id="rId3"/>
              </a:rPr>
              <a:t>Intranets and extranets</a:t>
            </a:r>
            <a:r>
              <a:rPr lang="en-US" sz="2000" dirty="0"/>
              <a:t> can be used to distribute corporate information between sites and to business partners. </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grpId="1" nodeType="afterEffect">
                                  <p:stCondLst>
                                    <p:cond delay="0"/>
                                  </p:stCondLst>
                                  <p:childTnLst>
                                    <p:set>
                                      <p:cBhvr>
                                        <p:cTn id="24" dur="1" fill="hold">
                                          <p:stCondLst>
                                            <p:cond delay="0"/>
                                          </p:stCondLst>
                                        </p:cTn>
                                        <p:tgtEl>
                                          <p:spTgt spid="5">
                                            <p:bg/>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down)">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down)">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500"/>
                                        <p:tgtEl>
                                          <p:spTgt spid="6"/>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wipe(up)">
                                      <p:cBhvr>
                                        <p:cTn id="56" dur="500"/>
                                        <p:tgtEl>
                                          <p:spTgt spid="6">
                                            <p:txEl>
                                              <p:pRg st="0" end="0"/>
                                            </p:txEl>
                                          </p:spTgt>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5" grpId="0" animBg="1"/>
      <p:bldP spid="5" grpId="1" uiExpand="1" build="allAtOnce"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Hardware Sharing</a:t>
            </a:r>
            <a:r>
              <a:rPr lang="en-US" sz="3200" b="1" dirty="0"/>
              <a:t>: </a:t>
            </a:r>
            <a:endParaRPr lang="id-ID" sz="3200" dirty="0"/>
          </a:p>
        </p:txBody>
      </p:sp>
      <p:sp>
        <p:nvSpPr>
          <p:cNvPr id="3" name="Content Placeholder 2"/>
          <p:cNvSpPr>
            <a:spLocks noGrp="1"/>
          </p:cNvSpPr>
          <p:nvPr>
            <p:ph idx="1"/>
          </p:nvPr>
        </p:nvSpPr>
        <p:spPr>
          <a:xfrm>
            <a:off x="914400" y="1783560"/>
            <a:ext cx="7772400" cy="1141384"/>
          </a:xfrm>
          <a:solidFill>
            <a:srgbClr val="FFC000"/>
          </a:solidFill>
        </p:spPr>
        <p:txBody>
          <a:bodyPr>
            <a:normAutofit/>
          </a:bodyPr>
          <a:lstStyle/>
          <a:p>
            <a:pPr marL="68580" indent="0" algn="ctr">
              <a:buNone/>
            </a:pPr>
            <a:r>
              <a:rPr lang="en-US" b="1" dirty="0" smtClean="0">
                <a:solidFill>
                  <a:schemeClr val="bg1"/>
                </a:solidFill>
              </a:rPr>
              <a:t>Networks facilitate the sharing of hardware devices. </a:t>
            </a:r>
            <a:endParaRPr lang="id-ID" b="1" dirty="0" smtClean="0">
              <a:solidFill>
                <a:schemeClr val="bg1"/>
              </a:solidFill>
            </a:endParaRPr>
          </a:p>
          <a:p>
            <a:pPr marL="68580" indent="0" algn="ctr">
              <a:buNone/>
            </a:pPr>
            <a:endParaRPr lang="id-ID" b="1" dirty="0" smtClean="0">
              <a:solidFill>
                <a:schemeClr val="bg1"/>
              </a:solidFill>
            </a:endParaRPr>
          </a:p>
        </p:txBody>
      </p:sp>
      <p:sp>
        <p:nvSpPr>
          <p:cNvPr id="4" name="TextBox 3">
            <a:hlinkClick r:id="rId2" action="ppaction://hlinksldjump"/>
          </p:cNvPr>
          <p:cNvSpPr txBox="1"/>
          <p:nvPr/>
        </p:nvSpPr>
        <p:spPr>
          <a:xfrm>
            <a:off x="8125311" y="6453336"/>
            <a:ext cx="911185" cy="369332"/>
          </a:xfrm>
          <a:prstGeom prst="rect">
            <a:avLst/>
          </a:prstGeom>
          <a:noFill/>
        </p:spPr>
        <p:txBody>
          <a:bodyPr wrap="square" rtlCol="0">
            <a:spAutoFit/>
          </a:bodyPr>
          <a:lstStyle/>
          <a:p>
            <a:r>
              <a:rPr lang="en-US" dirty="0" smtClean="0"/>
              <a:t>return</a:t>
            </a:r>
            <a:endParaRPr lang="en-US" dirty="0"/>
          </a:p>
        </p:txBody>
      </p:sp>
      <p:sp>
        <p:nvSpPr>
          <p:cNvPr id="5" name="Content Placeholder 2"/>
          <p:cNvSpPr txBox="1">
            <a:spLocks/>
          </p:cNvSpPr>
          <p:nvPr/>
        </p:nvSpPr>
        <p:spPr>
          <a:xfrm>
            <a:off x="899592" y="3356992"/>
            <a:ext cx="7772400" cy="2016224"/>
          </a:xfrm>
          <a:prstGeom prst="rect">
            <a:avLst/>
          </a:prstGeom>
          <a:ln>
            <a:solidFill>
              <a:srgbClr val="FFFF00"/>
            </a:solidFill>
          </a:ln>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a:buNone/>
            </a:pPr>
            <a:r>
              <a:rPr lang="id-ID" dirty="0" smtClean="0"/>
              <a:t>	</a:t>
            </a:r>
            <a:r>
              <a:rPr lang="en-US" dirty="0" smtClean="0"/>
              <a:t>For example, instead of giving each of 10 employees in a department an expensive </a:t>
            </a:r>
            <a:r>
              <a:rPr lang="en-US" u="sng" dirty="0" smtClean="0">
                <a:hlinkClick r:id="rId3"/>
              </a:rPr>
              <a:t>color printer</a:t>
            </a:r>
            <a:r>
              <a:rPr lang="en-US" dirty="0" smtClean="0"/>
              <a:t>, one printer can be placed on the network for everyone to share. </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What Is Network?</a:t>
            </a:r>
            <a:r>
              <a:rPr lang="en-US" dirty="0"/>
              <a:t/>
            </a:r>
            <a:br>
              <a:rPr lang="en-US" dirty="0"/>
            </a:br>
            <a:endParaRPr lang="en-US" dirty="0"/>
          </a:p>
        </p:txBody>
      </p:sp>
      <p:sp>
        <p:nvSpPr>
          <p:cNvPr id="3" name="Content Placeholder 2"/>
          <p:cNvSpPr>
            <a:spLocks noGrp="1"/>
          </p:cNvSpPr>
          <p:nvPr>
            <p:ph idx="1"/>
          </p:nvPr>
        </p:nvSpPr>
        <p:spPr>
          <a:xfrm>
            <a:off x="914400" y="1783560"/>
            <a:ext cx="7772400" cy="3157608"/>
          </a:xfrm>
          <a:solidFill>
            <a:srgbClr val="FFC000"/>
          </a:solidFill>
        </p:spPr>
        <p:txBody>
          <a:bodyPr anchor="ctr"/>
          <a:lstStyle/>
          <a:p>
            <a:pPr marL="68580" indent="0" algn="ctr">
              <a:buNone/>
            </a:pPr>
            <a:r>
              <a:rPr lang="en-US" b="1" dirty="0" smtClean="0">
                <a:solidFill>
                  <a:schemeClr val="bg1"/>
                </a:solidFill>
              </a:rPr>
              <a:t>A </a:t>
            </a:r>
            <a:r>
              <a:rPr lang="en-US" b="1" dirty="0">
                <a:solidFill>
                  <a:schemeClr val="bg1"/>
                </a:solidFill>
              </a:rPr>
              <a:t>network is a set of hardware devices connected together, </a:t>
            </a:r>
            <a:endParaRPr lang="en-US" b="1" dirty="0" smtClean="0">
              <a:solidFill>
                <a:schemeClr val="bg1"/>
              </a:solidFill>
            </a:endParaRPr>
          </a:p>
          <a:p>
            <a:pPr marL="68580" indent="0" algn="ctr">
              <a:buNone/>
            </a:pPr>
            <a:r>
              <a:rPr lang="en-US" b="1" dirty="0" smtClean="0">
                <a:solidFill>
                  <a:schemeClr val="bg1"/>
                </a:solidFill>
              </a:rPr>
              <a:t>either </a:t>
            </a:r>
            <a:r>
              <a:rPr lang="en-US" b="1" i="1" dirty="0">
                <a:solidFill>
                  <a:schemeClr val="bg1"/>
                </a:solidFill>
              </a:rPr>
              <a:t>physically</a:t>
            </a:r>
            <a:r>
              <a:rPr lang="en-US" b="1" dirty="0">
                <a:solidFill>
                  <a:schemeClr val="bg1"/>
                </a:solidFill>
              </a:rPr>
              <a:t> or </a:t>
            </a:r>
            <a:r>
              <a:rPr lang="en-US" b="1" i="1" dirty="0">
                <a:solidFill>
                  <a:schemeClr val="bg1"/>
                </a:solidFill>
              </a:rPr>
              <a:t>logically</a:t>
            </a:r>
            <a:r>
              <a:rPr lang="id-ID" b="1" dirty="0">
                <a:solidFill>
                  <a:schemeClr val="bg1"/>
                </a:solidFill>
              </a:rPr>
              <a:t>, </a:t>
            </a:r>
            <a:endParaRPr lang="en-US" b="1" dirty="0" smtClean="0">
              <a:solidFill>
                <a:schemeClr val="bg1"/>
              </a:solidFill>
            </a:endParaRPr>
          </a:p>
          <a:p>
            <a:pPr marL="68580" indent="0" algn="ctr">
              <a:buNone/>
            </a:pPr>
            <a:r>
              <a:rPr lang="en-US" b="1" dirty="0" smtClean="0">
                <a:solidFill>
                  <a:schemeClr val="bg1"/>
                </a:solidFill>
              </a:rPr>
              <a:t>using </a:t>
            </a:r>
            <a:r>
              <a:rPr lang="en-US" b="1" dirty="0">
                <a:solidFill>
                  <a:schemeClr val="bg1"/>
                </a:solidFill>
              </a:rPr>
              <a:t>special hardware and software</a:t>
            </a:r>
            <a:r>
              <a:rPr lang="id-ID" b="1" dirty="0">
                <a:solidFill>
                  <a:schemeClr val="bg1"/>
                </a:solidFill>
              </a:rPr>
              <a:t>,</a:t>
            </a:r>
            <a:r>
              <a:rPr lang="en-US" b="1" dirty="0">
                <a:solidFill>
                  <a:schemeClr val="bg1"/>
                </a:solidFill>
              </a:rPr>
              <a:t> </a:t>
            </a:r>
            <a:endParaRPr lang="en-US" b="1" dirty="0" smtClean="0">
              <a:solidFill>
                <a:schemeClr val="bg1"/>
              </a:solidFill>
            </a:endParaRPr>
          </a:p>
          <a:p>
            <a:pPr marL="68580" indent="0" algn="ctr">
              <a:buNone/>
            </a:pPr>
            <a:r>
              <a:rPr lang="en-US" b="1" dirty="0" smtClean="0">
                <a:solidFill>
                  <a:schemeClr val="bg1"/>
                </a:solidFill>
              </a:rPr>
              <a:t>to </a:t>
            </a:r>
            <a:r>
              <a:rPr lang="en-US" b="1" dirty="0">
                <a:solidFill>
                  <a:schemeClr val="bg1"/>
                </a:solidFill>
              </a:rPr>
              <a:t>allow them to exchange information</a:t>
            </a:r>
            <a:r>
              <a:rPr lang="en-US" b="1" dirty="0" smtClean="0">
                <a:solidFill>
                  <a:schemeClr val="bg1"/>
                </a:solidFill>
              </a:rPr>
              <a:t>.</a:t>
            </a:r>
            <a:endParaRPr lang="id-ID" b="1" dirty="0">
              <a:solidFill>
                <a:schemeClr val="bg1"/>
              </a:solidFill>
            </a:endParaRPr>
          </a:p>
        </p:txBody>
      </p:sp>
    </p:spTree>
    <p:extLst>
      <p:ext uri="{BB962C8B-B14F-4D97-AF65-F5344CB8AC3E}">
        <p14:creationId xmlns:p14="http://schemas.microsoft.com/office/powerpoint/2010/main" val="39110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a:solidFill>
                  <a:srgbClr val="FFFF00"/>
                </a:solidFill>
              </a:rPr>
              <a:t>Internet Access Sharing</a:t>
            </a:r>
            <a:r>
              <a:rPr lang="en-US" sz="3200" b="1" dirty="0"/>
              <a:t>: </a:t>
            </a:r>
            <a:r>
              <a:rPr lang="en-US" sz="3200" dirty="0" smtClean="0"/>
              <a:t/>
            </a:r>
            <a:br>
              <a:rPr lang="en-US" sz="3200" dirty="0" smtClean="0"/>
            </a:br>
            <a:endParaRPr lang="id-ID" sz="3200" dirty="0"/>
          </a:p>
        </p:txBody>
      </p:sp>
      <p:sp>
        <p:nvSpPr>
          <p:cNvPr id="3" name="Content Placeholder 2"/>
          <p:cNvSpPr>
            <a:spLocks noGrp="1"/>
          </p:cNvSpPr>
          <p:nvPr>
            <p:ph idx="1"/>
          </p:nvPr>
        </p:nvSpPr>
        <p:spPr>
          <a:xfrm>
            <a:off x="914400" y="1783560"/>
            <a:ext cx="7772400" cy="1213392"/>
          </a:xfrm>
          <a:solidFill>
            <a:srgbClr val="FFC000"/>
          </a:solidFill>
        </p:spPr>
        <p:txBody>
          <a:bodyPr>
            <a:normAutofit/>
          </a:bodyPr>
          <a:lstStyle/>
          <a:p>
            <a:pPr marL="68580" indent="0" algn="ctr">
              <a:buNone/>
            </a:pPr>
            <a:r>
              <a:rPr lang="en-US" b="1" dirty="0" smtClean="0">
                <a:solidFill>
                  <a:schemeClr val="bg1"/>
                </a:solidFill>
              </a:rPr>
              <a:t>Small computer networks allow multiple users to share a single Internet connection. </a:t>
            </a:r>
            <a:endParaRPr lang="id-ID" b="1" dirty="0" smtClean="0">
              <a:solidFill>
                <a:schemeClr val="bg1"/>
              </a:solidFill>
            </a:endParaRPr>
          </a:p>
          <a:p>
            <a:pPr marL="68580" indent="0">
              <a:buNone/>
            </a:pPr>
            <a:endParaRPr lang="id-ID" b="1" dirty="0">
              <a:solidFill>
                <a:schemeClr val="bg1"/>
              </a:solidFill>
            </a:endParaRPr>
          </a:p>
        </p:txBody>
      </p:sp>
      <p:sp>
        <p:nvSpPr>
          <p:cNvPr id="4" name="TextBox 3">
            <a:hlinkClick r:id="rId2" action="ppaction://hlinksldjump"/>
          </p:cNvPr>
          <p:cNvSpPr txBox="1"/>
          <p:nvPr/>
        </p:nvSpPr>
        <p:spPr>
          <a:xfrm>
            <a:off x="8125311" y="6453336"/>
            <a:ext cx="911185" cy="369332"/>
          </a:xfrm>
          <a:prstGeom prst="rect">
            <a:avLst/>
          </a:prstGeom>
          <a:noFill/>
        </p:spPr>
        <p:txBody>
          <a:bodyPr wrap="square" rtlCol="0">
            <a:spAutoFit/>
          </a:bodyPr>
          <a:lstStyle/>
          <a:p>
            <a:r>
              <a:rPr lang="en-US" dirty="0" smtClean="0"/>
              <a:t>return</a:t>
            </a:r>
            <a:endParaRPr lang="en-US" dirty="0"/>
          </a:p>
        </p:txBody>
      </p:sp>
      <p:sp>
        <p:nvSpPr>
          <p:cNvPr id="5" name="Content Placeholder 2"/>
          <p:cNvSpPr txBox="1">
            <a:spLocks/>
          </p:cNvSpPr>
          <p:nvPr/>
        </p:nvSpPr>
        <p:spPr>
          <a:xfrm>
            <a:off x="899592" y="3124328"/>
            <a:ext cx="7772400" cy="2896960"/>
          </a:xfrm>
          <a:prstGeom prst="rect">
            <a:avLst/>
          </a:prstGeom>
          <a:ln>
            <a:solidFill>
              <a:srgbClr val="FFFF00"/>
            </a:solidFill>
          </a:ln>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a:buNone/>
            </a:pPr>
            <a:r>
              <a:rPr lang="id-ID" dirty="0" smtClean="0"/>
              <a:t>	</a:t>
            </a:r>
            <a:r>
              <a:rPr lang="en-US" dirty="0" smtClean="0"/>
              <a:t>Special hardware devices allow the bandwidth of the connection to be easily allocated to various individuals as they need it, and permit an organization to purchase one high-speed connection instead of many slower ones. </a:t>
            </a:r>
            <a:endParaRPr lang="id-ID" dirty="0" smtClean="0"/>
          </a:p>
          <a:p>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a:solidFill>
                  <a:srgbClr val="FFFF00"/>
                </a:solidFill>
              </a:rPr>
              <a:t>Data Security and Management</a:t>
            </a:r>
            <a:r>
              <a:rPr lang="en-US" sz="3200" b="1" dirty="0"/>
              <a:t>: </a:t>
            </a:r>
            <a:r>
              <a:rPr lang="en-US" sz="3200" dirty="0" smtClean="0"/>
              <a:t/>
            </a:r>
            <a:br>
              <a:rPr lang="en-US" sz="3200" dirty="0" smtClean="0"/>
            </a:br>
            <a:endParaRPr lang="id-ID" sz="3200" dirty="0"/>
          </a:p>
        </p:txBody>
      </p:sp>
      <p:sp>
        <p:nvSpPr>
          <p:cNvPr id="3" name="Content Placeholder 2"/>
          <p:cNvSpPr>
            <a:spLocks noGrp="1"/>
          </p:cNvSpPr>
          <p:nvPr>
            <p:ph idx="1"/>
          </p:nvPr>
        </p:nvSpPr>
        <p:spPr>
          <a:xfrm>
            <a:off x="971600" y="1776047"/>
            <a:ext cx="7772400" cy="4572000"/>
          </a:xfrm>
        </p:spPr>
        <p:txBody>
          <a:bodyPr>
            <a:normAutofit lnSpcReduction="10000"/>
          </a:bodyPr>
          <a:lstStyle/>
          <a:p>
            <a:r>
              <a:rPr lang="en-US" dirty="0" smtClean="0"/>
              <a:t>In a business environment, a network allows the administrators to much better manage the company's critical data. </a:t>
            </a:r>
            <a:endParaRPr lang="id-ID" dirty="0" smtClean="0"/>
          </a:p>
          <a:p>
            <a:pPr marL="68580" indent="0">
              <a:buNone/>
            </a:pPr>
            <a:r>
              <a:rPr lang="id-ID" dirty="0" smtClean="0"/>
              <a:t>	</a:t>
            </a:r>
          </a:p>
          <a:p>
            <a:r>
              <a:rPr lang="en-US" dirty="0" smtClean="0"/>
              <a:t>This makes it easy for everyone to </a:t>
            </a:r>
            <a:r>
              <a:rPr lang="en-US" b="1" dirty="0" smtClean="0">
                <a:solidFill>
                  <a:srgbClr val="FFFF00"/>
                </a:solidFill>
              </a:rPr>
              <a:t>find</a:t>
            </a:r>
            <a:r>
              <a:rPr lang="en-US" dirty="0" smtClean="0"/>
              <a:t> the data, makes it possible for the administrators to </a:t>
            </a:r>
            <a:r>
              <a:rPr lang="en-US" b="1" dirty="0" smtClean="0">
                <a:solidFill>
                  <a:srgbClr val="FFFF00"/>
                </a:solidFill>
              </a:rPr>
              <a:t>ensure</a:t>
            </a:r>
            <a:r>
              <a:rPr lang="en-US" dirty="0" smtClean="0"/>
              <a:t> that the data is regularly </a:t>
            </a:r>
            <a:r>
              <a:rPr lang="en-US" b="1" dirty="0" smtClean="0">
                <a:solidFill>
                  <a:srgbClr val="FFFF00"/>
                </a:solidFill>
              </a:rPr>
              <a:t>backed up</a:t>
            </a:r>
            <a:r>
              <a:rPr lang="en-US" dirty="0" smtClean="0"/>
              <a:t>, and also allows for the implementation of security measures to </a:t>
            </a:r>
            <a:r>
              <a:rPr lang="en-US" b="1" dirty="0" smtClean="0">
                <a:solidFill>
                  <a:srgbClr val="FFFF00"/>
                </a:solidFill>
              </a:rPr>
              <a:t>control</a:t>
            </a:r>
            <a:r>
              <a:rPr lang="en-US" dirty="0" smtClean="0"/>
              <a:t> who can read or change various pieces of critical information. </a:t>
            </a:r>
            <a:endParaRPr lang="id-ID" dirty="0" smtClean="0"/>
          </a:p>
          <a:p>
            <a:endParaRPr lang="id-ID" dirty="0"/>
          </a:p>
        </p:txBody>
      </p:sp>
      <p:sp>
        <p:nvSpPr>
          <p:cNvPr id="4" name="TextBox 3">
            <a:hlinkClick r:id="rId2" action="ppaction://hlinksldjump"/>
          </p:cNvPr>
          <p:cNvSpPr txBox="1"/>
          <p:nvPr/>
        </p:nvSpPr>
        <p:spPr>
          <a:xfrm>
            <a:off x="8125311" y="6453336"/>
            <a:ext cx="911185" cy="369332"/>
          </a:xfrm>
          <a:prstGeom prst="rect">
            <a:avLst/>
          </a:prstGeom>
          <a:noFill/>
        </p:spPr>
        <p:txBody>
          <a:bodyPr wrap="square" rtlCol="0">
            <a:spAutoFit/>
          </a:bodyPr>
          <a:lstStyle/>
          <a:p>
            <a:r>
              <a:rPr lang="en-US" dirty="0" smtClean="0"/>
              <a:t>return</a:t>
            </a:r>
            <a:endParaRPr lang="en-US" dirty="0"/>
          </a:p>
        </p:txBody>
      </p:sp>
      <p:sp>
        <p:nvSpPr>
          <p:cNvPr id="5" name="Rounded Rectangular Callout 4"/>
          <p:cNvSpPr/>
          <p:nvPr/>
        </p:nvSpPr>
        <p:spPr>
          <a:xfrm>
            <a:off x="3538969" y="116632"/>
            <a:ext cx="5400600" cy="1656184"/>
          </a:xfrm>
          <a:prstGeom prst="wedgeRoundRectCallout">
            <a:avLst>
              <a:gd name="adj1" fmla="val -14669"/>
              <a:gd name="adj2" fmla="val 55910"/>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Instead of having this data spread over dozens or even hundreds of small computers in a haphazard fashion as their users create it, data can be centralized on shared servers.</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bg/>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Performance Enhancement and Balancing</a:t>
            </a:r>
            <a:r>
              <a:rPr lang="en-US" sz="3200" b="1" dirty="0"/>
              <a:t>: </a:t>
            </a:r>
            <a:r>
              <a:rPr lang="en-US" sz="3200" dirty="0" smtClean="0"/>
              <a:t/>
            </a:r>
            <a:br>
              <a:rPr lang="en-US" sz="3200" dirty="0" smtClean="0"/>
            </a:br>
            <a:endParaRPr lang="id-ID" sz="3200" dirty="0"/>
          </a:p>
        </p:txBody>
      </p:sp>
      <p:sp>
        <p:nvSpPr>
          <p:cNvPr id="3" name="Content Placeholder 2"/>
          <p:cNvSpPr>
            <a:spLocks noGrp="1"/>
          </p:cNvSpPr>
          <p:nvPr>
            <p:ph idx="1"/>
          </p:nvPr>
        </p:nvSpPr>
        <p:spPr>
          <a:xfrm>
            <a:off x="914400" y="1783560"/>
            <a:ext cx="7772400" cy="2509536"/>
          </a:xfrm>
          <a:solidFill>
            <a:srgbClr val="FFC000"/>
          </a:solidFill>
        </p:spPr>
        <p:txBody>
          <a:bodyPr anchor="ctr">
            <a:normAutofit/>
          </a:bodyPr>
          <a:lstStyle/>
          <a:p>
            <a:pPr marL="68580" lvl="0" indent="0" algn="ctr">
              <a:buNone/>
            </a:pPr>
            <a:r>
              <a:rPr lang="en-US" b="1" dirty="0" smtClean="0">
                <a:solidFill>
                  <a:schemeClr val="bg1"/>
                </a:solidFill>
              </a:rPr>
              <a:t>Under some circumstances, a network can be used to enhance the overall performance of some applications by distributing the computation tasks to various computers on the network. </a:t>
            </a:r>
            <a:endParaRPr lang="id-ID" b="1" dirty="0" smtClean="0">
              <a:solidFill>
                <a:schemeClr val="bg1"/>
              </a:solidFill>
            </a:endParaRPr>
          </a:p>
        </p:txBody>
      </p:sp>
      <p:sp>
        <p:nvSpPr>
          <p:cNvPr id="4" name="TextBox 3">
            <a:hlinkClick r:id="rId2" action="ppaction://hlinksldjump"/>
          </p:cNvPr>
          <p:cNvSpPr txBox="1"/>
          <p:nvPr/>
        </p:nvSpPr>
        <p:spPr>
          <a:xfrm>
            <a:off x="8125311" y="6516052"/>
            <a:ext cx="911185" cy="369332"/>
          </a:xfrm>
          <a:prstGeom prst="rect">
            <a:avLst/>
          </a:prstGeom>
          <a:noFill/>
        </p:spPr>
        <p:txBody>
          <a:bodyPr wrap="square" rtlCol="0">
            <a:spAutoFit/>
          </a:bodyPr>
          <a:lstStyle/>
          <a:p>
            <a:r>
              <a:rPr lang="en-US" dirty="0" smtClean="0"/>
              <a:t>return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Entertainment</a:t>
            </a:r>
            <a:r>
              <a:rPr lang="en-US" sz="3200" b="1" dirty="0"/>
              <a:t>: </a:t>
            </a:r>
            <a:endParaRPr lang="id-ID" sz="3200" dirty="0"/>
          </a:p>
        </p:txBody>
      </p:sp>
      <p:sp>
        <p:nvSpPr>
          <p:cNvPr id="3" name="Content Placeholder 2"/>
          <p:cNvSpPr>
            <a:spLocks noGrp="1"/>
          </p:cNvSpPr>
          <p:nvPr>
            <p:ph idx="1"/>
          </p:nvPr>
        </p:nvSpPr>
        <p:spPr>
          <a:xfrm>
            <a:off x="971600" y="1852486"/>
            <a:ext cx="7772400" cy="4572000"/>
          </a:xfrm>
        </p:spPr>
        <p:txBody>
          <a:bodyPr>
            <a:normAutofit fontScale="92500" lnSpcReduction="10000"/>
          </a:bodyPr>
          <a:lstStyle/>
          <a:p>
            <a:pPr lvl="0"/>
            <a:r>
              <a:rPr lang="en-US" sz="2800" dirty="0" smtClean="0"/>
              <a:t>Networks facilitate many types of games and entertainment.</a:t>
            </a:r>
            <a:endParaRPr lang="en-US" sz="2800" dirty="0"/>
          </a:p>
          <a:p>
            <a:pPr lvl="0"/>
            <a:endParaRPr lang="en-US" sz="2800" dirty="0" smtClean="0"/>
          </a:p>
          <a:p>
            <a:pPr lvl="0"/>
            <a:endParaRPr lang="en-US" sz="2800" dirty="0"/>
          </a:p>
          <a:p>
            <a:pPr lvl="0"/>
            <a:endParaRPr lang="en-US" sz="2800" dirty="0" smtClean="0"/>
          </a:p>
          <a:p>
            <a:pPr lvl="0"/>
            <a:endParaRPr lang="en-US" sz="2800" dirty="0"/>
          </a:p>
          <a:p>
            <a:pPr lvl="0"/>
            <a:endParaRPr lang="en-US" sz="2800" dirty="0" smtClean="0"/>
          </a:p>
          <a:p>
            <a:pPr lvl="0"/>
            <a:r>
              <a:rPr lang="en-US" sz="2800" dirty="0" smtClean="0"/>
              <a:t>Of course, if you are running a business and have easily-amused employees, you might insist that this is really a </a:t>
            </a:r>
            <a:r>
              <a:rPr lang="en-US" sz="2800" b="1" i="1" dirty="0" smtClean="0"/>
              <a:t>disadvantage</a:t>
            </a:r>
            <a:r>
              <a:rPr lang="en-US" sz="2800" dirty="0" smtClean="0"/>
              <a:t> of networking and not an advantage! </a:t>
            </a:r>
            <a:endParaRPr lang="id-ID" sz="2800" dirty="0" smtClean="0"/>
          </a:p>
          <a:p>
            <a:endParaRPr lang="id-ID" sz="2800" dirty="0"/>
          </a:p>
        </p:txBody>
      </p:sp>
      <p:sp>
        <p:nvSpPr>
          <p:cNvPr id="4" name="TextBox 3">
            <a:hlinkClick r:id="rId2" action="ppaction://hlinksldjump"/>
          </p:cNvPr>
          <p:cNvSpPr txBox="1"/>
          <p:nvPr/>
        </p:nvSpPr>
        <p:spPr>
          <a:xfrm>
            <a:off x="8125311" y="6453336"/>
            <a:ext cx="911185" cy="369332"/>
          </a:xfrm>
          <a:prstGeom prst="rect">
            <a:avLst/>
          </a:prstGeom>
          <a:noFill/>
        </p:spPr>
        <p:txBody>
          <a:bodyPr wrap="square" rtlCol="0">
            <a:spAutoFit/>
          </a:bodyPr>
          <a:lstStyle/>
          <a:p>
            <a:r>
              <a:rPr lang="en-US" dirty="0" smtClean="0"/>
              <a:t>return</a:t>
            </a:r>
            <a:endParaRPr lang="en-US" dirty="0"/>
          </a:p>
        </p:txBody>
      </p:sp>
      <p:sp>
        <p:nvSpPr>
          <p:cNvPr id="5" name="Rounded Rectangular Callout 4"/>
          <p:cNvSpPr/>
          <p:nvPr/>
        </p:nvSpPr>
        <p:spPr>
          <a:xfrm>
            <a:off x="3538969" y="650593"/>
            <a:ext cx="5400600" cy="978207"/>
          </a:xfrm>
          <a:prstGeom prst="wedgeRoundRectCallout">
            <a:avLst>
              <a:gd name="adj1" fmla="val 2494"/>
              <a:gd name="adj2" fmla="val 7386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smtClean="0"/>
              <a:t>The </a:t>
            </a:r>
            <a:r>
              <a:rPr lang="en-US" sz="2000" dirty="0"/>
              <a:t>Internet itself offers many sources of entertainment, of course. </a:t>
            </a:r>
            <a:endParaRPr lang="id-ID" sz="2000" dirty="0"/>
          </a:p>
        </p:txBody>
      </p:sp>
      <p:sp>
        <p:nvSpPr>
          <p:cNvPr id="6" name="Rounded Rectangular Callout 5"/>
          <p:cNvSpPr/>
          <p:nvPr/>
        </p:nvSpPr>
        <p:spPr>
          <a:xfrm>
            <a:off x="3644608" y="2421433"/>
            <a:ext cx="5400600" cy="978207"/>
          </a:xfrm>
          <a:prstGeom prst="wedgeRoundRectCallout">
            <a:avLst>
              <a:gd name="adj1" fmla="val -50620"/>
              <a:gd name="adj2" fmla="val -68270"/>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In addition, many multi-player games exist that operate over a local area network. </a:t>
            </a:r>
            <a:endParaRPr lang="id-ID" sz="2000" dirty="0"/>
          </a:p>
        </p:txBody>
      </p:sp>
      <p:sp>
        <p:nvSpPr>
          <p:cNvPr id="7" name="Rounded Rectangular Callout 6"/>
          <p:cNvSpPr/>
          <p:nvPr/>
        </p:nvSpPr>
        <p:spPr>
          <a:xfrm>
            <a:off x="611560" y="3445768"/>
            <a:ext cx="5400600" cy="1423392"/>
          </a:xfrm>
          <a:prstGeom prst="wedgeRoundRectCallout">
            <a:avLst>
              <a:gd name="adj1" fmla="val -13742"/>
              <a:gd name="adj2" fmla="val -10571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Many home networks are set up for this reason, and gaming across wide area networks (including the Internet) has also become quite popular. </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5">
                                            <p:bg/>
                                          </p:spTgt>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6">
                                            <p:txEl>
                                              <p:pRg st="0" end="0"/>
                                            </p:txEl>
                                          </p:spTgt>
                                        </p:tgtEl>
                                        <p:attrNameLst>
                                          <p:attrName>style.visibility</p:attrName>
                                        </p:attrNameLst>
                                      </p:cBhvr>
                                      <p:to>
                                        <p:strVal val="hidden"/>
                                      </p:to>
                                    </p:set>
                                  </p:childTnLst>
                                </p:cTn>
                              </p:par>
                            </p:childTnLst>
                          </p:cTn>
                        </p:par>
                        <p:par>
                          <p:cTn id="45" fill="hold">
                            <p:stCondLst>
                              <p:cond delay="0"/>
                            </p:stCondLst>
                            <p:childTnLst>
                              <p:par>
                                <p:cTn id="46" presetID="1" presetClass="exit" presetSubtype="0" fill="hold" grpId="1" nodeType="afterEffect">
                                  <p:stCondLst>
                                    <p:cond delay="0"/>
                                  </p:stCondLst>
                                  <p:childTnLst>
                                    <p:set>
                                      <p:cBhvr>
                                        <p:cTn id="47" dur="1" fill="hold">
                                          <p:stCondLst>
                                            <p:cond delay="0"/>
                                          </p:stCondLst>
                                        </p:cTn>
                                        <p:tgtEl>
                                          <p:spTgt spid="6">
                                            <p:bg/>
                                          </p:spTgt>
                                        </p:tgtEl>
                                        <p:attrNameLst>
                                          <p:attrName>style.visibility</p:attrName>
                                        </p:attrNameLst>
                                      </p:cBhvr>
                                      <p:to>
                                        <p:strVal val="hidden"/>
                                      </p:to>
                                    </p:set>
                                  </p:childTnLst>
                                </p:cTn>
                              </p:par>
                            </p:childTnLst>
                          </p:cTn>
                        </p:par>
                        <p:par>
                          <p:cTn id="48" fill="hold">
                            <p:stCondLst>
                              <p:cond delay="0"/>
                            </p:stCondLst>
                            <p:childTnLst>
                              <p:par>
                                <p:cTn id="49" presetID="1" presetClass="exit" presetSubtype="0" fill="hold" grpId="1" nodeType="afterEffect">
                                  <p:stCondLst>
                                    <p:cond delay="0"/>
                                  </p:stCondLst>
                                  <p:childTnLst>
                                    <p:set>
                                      <p:cBhvr>
                                        <p:cTn id="50" dur="1" fill="hold">
                                          <p:stCondLst>
                                            <p:cond delay="0"/>
                                          </p:stCondLst>
                                        </p:cTn>
                                        <p:tgtEl>
                                          <p:spTgt spid="7">
                                            <p:txEl>
                                              <p:pRg st="0" end="0"/>
                                            </p:txEl>
                                          </p:spTgt>
                                        </p:tgtEl>
                                        <p:attrNameLst>
                                          <p:attrName>style.visibility</p:attrName>
                                        </p:attrNameLst>
                                      </p:cBhvr>
                                      <p:to>
                                        <p:strVal val="hidden"/>
                                      </p:to>
                                    </p:set>
                                  </p:childTnLst>
                                </p:cTn>
                              </p:par>
                            </p:childTnLst>
                          </p:cTn>
                        </p:par>
                        <p:par>
                          <p:cTn id="51" fill="hold">
                            <p:stCondLst>
                              <p:cond delay="0"/>
                            </p:stCondLst>
                            <p:childTnLst>
                              <p:par>
                                <p:cTn id="52" presetID="1" presetClass="exit" presetSubtype="0" fill="hold" grpId="1" nodeType="afterEffect">
                                  <p:stCondLst>
                                    <p:cond delay="0"/>
                                  </p:stCondLst>
                                  <p:childTnLst>
                                    <p:set>
                                      <p:cBhvr>
                                        <p:cTn id="53" dur="1" fill="hold">
                                          <p:stCondLst>
                                            <p:cond delay="0"/>
                                          </p:stCondLst>
                                        </p:cTn>
                                        <p:tgtEl>
                                          <p:spTgt spid="7">
                                            <p:bg/>
                                          </p:spTgt>
                                        </p:tgtEl>
                                        <p:attrNameLst>
                                          <p:attrName>style.visibility</p:attrName>
                                        </p:attrNameLst>
                                      </p:cBhvr>
                                      <p:to>
                                        <p:strVal val="hidden"/>
                                      </p:to>
                                    </p:set>
                                  </p:childTnLst>
                                </p:cTn>
                              </p:par>
                            </p:childTnLst>
                          </p:cTn>
                        </p:par>
                        <p:par>
                          <p:cTn id="54" fill="hold">
                            <p:stCondLst>
                              <p:cond delay="0"/>
                            </p:stCondLst>
                            <p:childTnLst>
                              <p:par>
                                <p:cTn id="55" presetID="1" presetClass="exit" presetSubtype="0" fill="hold" grpId="1" nodeType="afterEffect">
                                  <p:stCondLst>
                                    <p:cond delay="0"/>
                                  </p:stCondLst>
                                  <p:childTnLst>
                                    <p:set>
                                      <p:cBhvr>
                                        <p:cTn id="56" dur="1" fill="hold">
                                          <p:stCondLst>
                                            <p:cond delay="0"/>
                                          </p:stCondLst>
                                        </p:cTn>
                                        <p:tgtEl>
                                          <p:spTgt spid="3">
                                            <p:txEl>
                                              <p:pRg st="0" end="0"/>
                                            </p:txEl>
                                          </p:spTgt>
                                        </p:tgtEl>
                                        <p:attrNameLst>
                                          <p:attrName>style.visibility</p:attrName>
                                        </p:attrNameLst>
                                      </p:cBhvr>
                                      <p:to>
                                        <p:strVal val="hidden"/>
                                      </p:to>
                                    </p:set>
                                  </p:childTnLst>
                                </p:cTn>
                              </p:par>
                            </p:childTnLst>
                          </p:cTn>
                        </p:par>
                        <p:par>
                          <p:cTn id="57" fill="hold">
                            <p:stCondLst>
                              <p:cond delay="0"/>
                            </p:stCondLst>
                            <p:childTnLst>
                              <p:par>
                                <p:cTn id="58" presetID="22" presetClass="entr" presetSubtype="4" fill="hold" grpId="0" nodeType="after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wipe(down)">
                                      <p:cBhvr>
                                        <p:cTn id="60" dur="5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5" grpId="0" animBg="1"/>
      <p:bldP spid="5" grpId="1" uiExpand="1" build="allAtOnce" animBg="1"/>
      <p:bldP spid="6" grpId="0" animBg="1"/>
      <p:bldP spid="6" grpId="1" uiExpand="1" build="allAtOnce" animBg="1"/>
      <p:bldP spid="7" grpId="0" animBg="1"/>
      <p:bldP spid="7" grpId="1" uiExpand="1"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Disadvantages (Costs) of Networking</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Here are a few of the items that balance against the advantages of networking</a:t>
            </a:r>
            <a:r>
              <a:rPr lang="id-ID" sz="2400" dirty="0" smtClean="0"/>
              <a:t>:</a:t>
            </a:r>
            <a:endParaRPr lang="id-ID" sz="24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Network Hardware, Software and Setup Costs</a:t>
            </a:r>
            <a:r>
              <a:rPr lang="en-US" b="1" dirty="0" smtClean="0"/>
              <a:t>: </a:t>
            </a:r>
            <a:endParaRPr lang="id-ID" b="1" dirty="0" smtClean="0"/>
          </a:p>
          <a:p>
            <a:pPr lvl="0">
              <a:buNone/>
            </a:pPr>
            <a:r>
              <a:rPr lang="id-ID" b="1" dirty="0" smtClean="0">
                <a:hlinkClick r:id="rId2"/>
              </a:rPr>
              <a:t>	</a:t>
            </a:r>
            <a:r>
              <a:rPr lang="en-US" dirty="0" smtClean="0">
                <a:hlinkClick r:id="rId2"/>
              </a:rPr>
              <a:t>Computers</a:t>
            </a:r>
            <a:r>
              <a:rPr lang="en-US" dirty="0" smtClean="0"/>
              <a:t> don't just magically network themselves, of course. </a:t>
            </a:r>
            <a:endParaRPr lang="id-ID" dirty="0" smtClean="0"/>
          </a:p>
          <a:p>
            <a:pPr lvl="0">
              <a:buNone/>
            </a:pPr>
            <a:r>
              <a:rPr lang="id-ID" dirty="0" smtClean="0"/>
              <a:t>	</a:t>
            </a:r>
          </a:p>
          <a:p>
            <a:pPr lvl="0">
              <a:buNone/>
            </a:pPr>
            <a:r>
              <a:rPr lang="id-ID" dirty="0" smtClean="0"/>
              <a:t>		</a:t>
            </a:r>
            <a:endParaRPr lang="id-ID" dirty="0"/>
          </a:p>
        </p:txBody>
      </p:sp>
      <p:sp>
        <p:nvSpPr>
          <p:cNvPr id="4" name="Rounded Rectangular Callout 3"/>
          <p:cNvSpPr/>
          <p:nvPr/>
        </p:nvSpPr>
        <p:spPr>
          <a:xfrm>
            <a:off x="3560740" y="1010633"/>
            <a:ext cx="5400600" cy="1410255"/>
          </a:xfrm>
          <a:prstGeom prst="wedgeRoundRectCallout">
            <a:avLst>
              <a:gd name="adj1" fmla="val 2494"/>
              <a:gd name="adj2" fmla="val 7386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Setting up a network requires an investment in hardware and software, as well as funds for planning, designing and implementing the network.</a:t>
            </a:r>
            <a:endParaRPr lang="id-ID" sz="2000" dirty="0"/>
          </a:p>
        </p:txBody>
      </p:sp>
      <p:sp>
        <p:nvSpPr>
          <p:cNvPr id="5" name="Rounded Rectangular Callout 4"/>
          <p:cNvSpPr/>
          <p:nvPr/>
        </p:nvSpPr>
        <p:spPr>
          <a:xfrm>
            <a:off x="3491880" y="3933056"/>
            <a:ext cx="5400600" cy="1833919"/>
          </a:xfrm>
          <a:prstGeom prst="wedgeRoundRectCallout">
            <a:avLst>
              <a:gd name="adj1" fmla="val 3653"/>
              <a:gd name="adj2" fmla="val -78447"/>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For a home with a small network of two or three PCs, this is relatively inexpensive, possibly amounting to less than a hundred dollars with today's low prices for network hardware, and </a:t>
            </a:r>
            <a:r>
              <a:rPr lang="en-US" sz="2000" dirty="0">
                <a:hlinkClick r:id="rId2"/>
              </a:rPr>
              <a:t>operating systems</a:t>
            </a:r>
            <a:r>
              <a:rPr lang="en-US" sz="2000" dirty="0"/>
              <a:t> already designed for networks. </a:t>
            </a:r>
            <a:endParaRPr lang="id-ID" sz="2000" dirty="0"/>
          </a:p>
        </p:txBody>
      </p:sp>
      <p:sp>
        <p:nvSpPr>
          <p:cNvPr id="6" name="Rounded Rectangular Callout 5"/>
          <p:cNvSpPr/>
          <p:nvPr/>
        </p:nvSpPr>
        <p:spPr>
          <a:xfrm>
            <a:off x="791580" y="5835169"/>
            <a:ext cx="5400600" cy="978207"/>
          </a:xfrm>
          <a:prstGeom prst="wedgeRoundRectCallout">
            <a:avLst>
              <a:gd name="adj1" fmla="val -20468"/>
              <a:gd name="adj2" fmla="val -22705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For a large company, cost can easily run into tens of thousands of dollars—or more. </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1" nodeType="afterEffect">
                                  <p:stCondLst>
                                    <p:cond delay="0"/>
                                  </p:stCondLst>
                                  <p:childTnLst>
                                    <p:set>
                                      <p:cBhvr>
                                        <p:cTn id="28" dur="1" fill="hold">
                                          <p:stCondLst>
                                            <p:cond delay="0"/>
                                          </p:stCondLst>
                                        </p:cTn>
                                        <p:tgtEl>
                                          <p:spTgt spid="4">
                                            <p:bg/>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5">
                                            <p:bg/>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down)">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
                                            <p:txEl>
                                              <p:pRg st="0" end="0"/>
                                            </p:txEl>
                                          </p:spTgt>
                                        </p:tgtEl>
                                        <p:attrNameLst>
                                          <p:attrName>style.visibility</p:attrName>
                                        </p:attrNameLst>
                                      </p:cBhvr>
                                      <p:to>
                                        <p:strVal val="hidden"/>
                                      </p:to>
                                    </p:set>
                                  </p:childTnLst>
                                </p:cTn>
                              </p:par>
                            </p:childTnLst>
                          </p:cTn>
                        </p:par>
                        <p:par>
                          <p:cTn id="58" fill="hold">
                            <p:stCondLst>
                              <p:cond delay="0"/>
                            </p:stCondLst>
                            <p:childTnLst>
                              <p:par>
                                <p:cTn id="59" presetID="1" presetClass="exit" presetSubtype="0" fill="hold" grpId="1" nodeType="afterEffect">
                                  <p:stCondLst>
                                    <p:cond delay="0"/>
                                  </p:stCondLst>
                                  <p:childTnLst>
                                    <p:set>
                                      <p:cBhvr>
                                        <p:cTn id="60" dur="1" fill="hold">
                                          <p:stCondLst>
                                            <p:cond delay="0"/>
                                          </p:stCondLst>
                                        </p:cTn>
                                        <p:tgtEl>
                                          <p:spTgt spid="6">
                                            <p:bg/>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wipe(down)">
                                      <p:cBhvr>
                                        <p:cTn id="65" dur="5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wipe(down)">
                                      <p:cBhvr>
                                        <p:cTn id="7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build="allAtOnce" animBg="1"/>
      <p:bldP spid="5" grpId="0" animBg="1"/>
      <p:bldP spid="5" grpId="1" build="allAtOnce" animBg="1"/>
      <p:bldP spid="6" grpId="0" animBg="1"/>
      <p:bldP spid="6" grpI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D6ECFF">
                    <a:satMod val="200000"/>
                  </a:srgbClr>
                </a:solidFill>
              </a:rPr>
              <a:t>Here are a few of the items that balance against the advantages of networking</a:t>
            </a:r>
            <a:r>
              <a:rPr lang="id-ID" sz="2400" dirty="0" smtClean="0">
                <a:solidFill>
                  <a:srgbClr val="D6ECFF">
                    <a:satMod val="200000"/>
                  </a:srgbClr>
                </a:solidFill>
              </a:rPr>
              <a:t>:</a:t>
            </a:r>
            <a:r>
              <a:rPr lang="en-US" sz="3200" dirty="0" smtClean="0"/>
              <a:t/>
            </a:r>
            <a:br>
              <a:rPr lang="en-US" sz="3200" dirty="0" smtClean="0"/>
            </a:br>
            <a:endParaRPr lang="id-ID" sz="32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Hardware and Software Management and Administration Costs</a:t>
            </a:r>
            <a:r>
              <a:rPr lang="en-US" b="1" dirty="0" smtClean="0"/>
              <a:t>: </a:t>
            </a:r>
            <a:endParaRPr lang="id-ID" b="1" dirty="0" smtClean="0"/>
          </a:p>
          <a:p>
            <a:pPr lvl="0">
              <a:buNone/>
            </a:pPr>
            <a:r>
              <a:rPr lang="id-ID" b="1" dirty="0" smtClean="0"/>
              <a:t>	</a:t>
            </a:r>
            <a:endParaRPr lang="id-ID" dirty="0" smtClean="0"/>
          </a:p>
          <a:p>
            <a:pPr lvl="0">
              <a:buNone/>
            </a:pPr>
            <a:r>
              <a:rPr lang="id-ID" dirty="0" smtClean="0"/>
              <a:t>		</a:t>
            </a:r>
          </a:p>
          <a:p>
            <a:endParaRPr lang="id-ID" dirty="0"/>
          </a:p>
        </p:txBody>
      </p:sp>
      <p:sp>
        <p:nvSpPr>
          <p:cNvPr id="4" name="Rounded Rectangular Callout 3"/>
          <p:cNvSpPr/>
          <p:nvPr/>
        </p:nvSpPr>
        <p:spPr>
          <a:xfrm>
            <a:off x="3560740" y="1010633"/>
            <a:ext cx="5400600" cy="1410255"/>
          </a:xfrm>
          <a:prstGeom prst="wedgeRoundRectCallout">
            <a:avLst>
              <a:gd name="adj1" fmla="val -58042"/>
              <a:gd name="adj2" fmla="val 3922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In all but the smallest of implementations, ongoing maintenance and management of the network requires the care and attention of an IT professional.</a:t>
            </a:r>
            <a:endParaRPr lang="id-ID" sz="2000" dirty="0"/>
          </a:p>
        </p:txBody>
      </p:sp>
      <p:sp>
        <p:nvSpPr>
          <p:cNvPr id="5" name="Rounded Rectangular Callout 4"/>
          <p:cNvSpPr/>
          <p:nvPr/>
        </p:nvSpPr>
        <p:spPr>
          <a:xfrm>
            <a:off x="3491880" y="3356992"/>
            <a:ext cx="5400600" cy="1224136"/>
          </a:xfrm>
          <a:prstGeom prst="wedgeRoundRectCallout">
            <a:avLst>
              <a:gd name="adj1" fmla="val -21396"/>
              <a:gd name="adj2" fmla="val -9891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In a smaller organization that already has a </a:t>
            </a:r>
            <a:r>
              <a:rPr lang="en-US" sz="2000" dirty="0">
                <a:hlinkClick r:id="rId2"/>
              </a:rPr>
              <a:t>system administrator</a:t>
            </a:r>
            <a:r>
              <a:rPr lang="en-US" sz="2000" dirty="0"/>
              <a:t>, a network may fall within this person's job responsibilities, but it will take time away from other tasks. </a:t>
            </a:r>
            <a:endParaRPr lang="id-ID" sz="2000" dirty="0"/>
          </a:p>
        </p:txBody>
      </p:sp>
      <p:sp>
        <p:nvSpPr>
          <p:cNvPr id="6" name="Rounded Rectangular Callout 5"/>
          <p:cNvSpPr/>
          <p:nvPr/>
        </p:nvSpPr>
        <p:spPr>
          <a:xfrm>
            <a:off x="830732" y="5013176"/>
            <a:ext cx="5469460" cy="1368152"/>
          </a:xfrm>
          <a:prstGeom prst="wedgeRoundRectCallout">
            <a:avLst>
              <a:gd name="adj1" fmla="val -20468"/>
              <a:gd name="adj2" fmla="val -22705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In more substantial organizations, a network administrator may need to be hired, and in large companies an entire </a:t>
            </a:r>
            <a:r>
              <a:rPr lang="en-US" sz="2000" dirty="0" smtClean="0"/>
              <a:t>department may </a:t>
            </a:r>
            <a:r>
              <a:rPr lang="en-US" sz="2000" dirty="0"/>
              <a:t>be necessary. </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hidden"/>
                                      </p:to>
                                    </p:set>
                                  </p:childTnLst>
                                </p:cTn>
                              </p:par>
                            </p:childTnLst>
                          </p:cTn>
                        </p:par>
                        <p:par>
                          <p:cTn id="16" fill="hold">
                            <p:stCondLst>
                              <p:cond delay="0"/>
                            </p:stCondLst>
                            <p:childTnLst>
                              <p:par>
                                <p:cTn id="17" presetID="1" presetClass="exit" presetSubtype="0" fill="hold" grpId="1" nodeType="afterEffect">
                                  <p:stCondLst>
                                    <p:cond delay="0"/>
                                  </p:stCondLst>
                                  <p:childTnLst>
                                    <p:set>
                                      <p:cBhvr>
                                        <p:cTn id="18" dur="1" fill="hold">
                                          <p:stCondLst>
                                            <p:cond delay="0"/>
                                          </p:stCondLst>
                                        </p:cTn>
                                        <p:tgtEl>
                                          <p:spTgt spid="4">
                                            <p:bg/>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hidden"/>
                                      </p:to>
                                    </p:set>
                                  </p:childTnLst>
                                </p:cTn>
                              </p:par>
                            </p:childTnLst>
                          </p:cTn>
                        </p:par>
                        <p:par>
                          <p:cTn id="32" fill="hold">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5">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down)">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hidden"/>
                                      </p:to>
                                    </p:set>
                                  </p:childTnLst>
                                </p:cTn>
                              </p:par>
                            </p:childTnLst>
                          </p:cTn>
                        </p:par>
                        <p:par>
                          <p:cTn id="48" fill="hold">
                            <p:stCondLst>
                              <p:cond delay="0"/>
                            </p:stCondLst>
                            <p:childTnLst>
                              <p:par>
                                <p:cTn id="49" presetID="1" presetClass="exit" presetSubtype="0" fill="hold" grpId="1" nodeType="afterEffect">
                                  <p:stCondLst>
                                    <p:cond delay="0"/>
                                  </p:stCondLst>
                                  <p:childTnLst>
                                    <p:set>
                                      <p:cBhvr>
                                        <p:cTn id="50" dur="1" fill="hold">
                                          <p:stCondLst>
                                            <p:cond delay="0"/>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5" grpId="0" animBg="1"/>
      <p:bldP spid="5" grpId="1" build="allAtOnce" animBg="1"/>
      <p:bldP spid="6" grpId="0" animBg="1"/>
      <p:bldP spid="6" grpId="1"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D6ECFF">
                    <a:satMod val="200000"/>
                  </a:srgbClr>
                </a:solidFill>
              </a:rPr>
              <a:t>Here are a few of the items that balance against the advantages of networking</a:t>
            </a:r>
            <a:r>
              <a:rPr lang="id-ID" sz="2400" dirty="0" smtClean="0">
                <a:solidFill>
                  <a:srgbClr val="D6ECFF">
                    <a:satMod val="200000"/>
                  </a:srgbClr>
                </a:solidFill>
              </a:rPr>
              <a:t>:</a:t>
            </a:r>
            <a:r>
              <a:rPr lang="en-US" sz="3200" dirty="0" smtClean="0"/>
              <a:t/>
            </a:r>
            <a:br>
              <a:rPr lang="en-US" sz="3200" dirty="0" smtClean="0"/>
            </a:br>
            <a:endParaRPr lang="id-ID" sz="32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Undesirable Sharing</a:t>
            </a:r>
            <a:r>
              <a:rPr lang="en-US" b="1" dirty="0" smtClean="0"/>
              <a:t>: </a:t>
            </a:r>
          </a:p>
          <a:p>
            <a:pPr marL="806450" lvl="0" indent="0">
              <a:buNone/>
            </a:pPr>
            <a:r>
              <a:rPr lang="en-US" sz="3200" dirty="0" smtClean="0"/>
              <a:t>Mitigating </a:t>
            </a:r>
            <a:r>
              <a:rPr lang="en-US" sz="3200" dirty="0"/>
              <a:t>these effects costs more time, money and administrative effort</a:t>
            </a:r>
            <a:endParaRPr lang="id-ID" b="1" dirty="0" smtClean="0"/>
          </a:p>
          <a:p>
            <a:pPr lvl="0">
              <a:buNone/>
            </a:pPr>
            <a:r>
              <a:rPr lang="id-ID" b="1" dirty="0" smtClean="0"/>
              <a:t>	</a:t>
            </a:r>
            <a:endParaRPr lang="id-ID" dirty="0" smtClean="0"/>
          </a:p>
          <a:p>
            <a:pPr lvl="0">
              <a:buNone/>
            </a:pPr>
            <a:r>
              <a:rPr lang="id-ID" dirty="0" smtClean="0"/>
              <a:t>	</a:t>
            </a:r>
            <a:endParaRPr lang="id-ID" dirty="0"/>
          </a:p>
        </p:txBody>
      </p:sp>
      <p:sp>
        <p:nvSpPr>
          <p:cNvPr id="4" name="Rounded Rectangular Callout 3"/>
          <p:cNvSpPr/>
          <p:nvPr/>
        </p:nvSpPr>
        <p:spPr>
          <a:xfrm>
            <a:off x="3491880" y="3789040"/>
            <a:ext cx="5400600" cy="1224136"/>
          </a:xfrm>
          <a:prstGeom prst="wedgeRoundRectCallout">
            <a:avLst>
              <a:gd name="adj1" fmla="val -21396"/>
              <a:gd name="adj2" fmla="val -9891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With the good comes the bad; while networking allows the easy sharing of useful information, it also allows the sharing of undesirable data.</a:t>
            </a:r>
            <a:endParaRPr lang="id-ID" sz="2000" dirty="0"/>
          </a:p>
        </p:txBody>
      </p:sp>
      <p:sp>
        <p:nvSpPr>
          <p:cNvPr id="5" name="Rounded Rectangular Callout 4"/>
          <p:cNvSpPr/>
          <p:nvPr/>
        </p:nvSpPr>
        <p:spPr>
          <a:xfrm>
            <a:off x="755576" y="5157192"/>
            <a:ext cx="6048672" cy="1224136"/>
          </a:xfrm>
          <a:prstGeom prst="wedgeRoundRectCallout">
            <a:avLst>
              <a:gd name="adj1" fmla="val -24590"/>
              <a:gd name="adj2" fmla="val -17754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One significant “sharing problem” in this regard has to do with viruses, which are easily spread over networks and the Internet. </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1" nodeType="afterEffect">
                                  <p:stCondLst>
                                    <p:cond delay="0"/>
                                  </p:stCondLst>
                                  <p:childTnLst>
                                    <p:set>
                                      <p:cBhvr>
                                        <p:cTn id="28" dur="1" fill="hold">
                                          <p:stCondLst>
                                            <p:cond delay="0"/>
                                          </p:stCondLst>
                                        </p:cTn>
                                        <p:tgtEl>
                                          <p:spTgt spid="4">
                                            <p:bg/>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build="allAtOnce" animBg="1"/>
      <p:bldP spid="5" grpId="0" animBg="1"/>
      <p:bldP spid="5" grpI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D6ECFF">
                    <a:satMod val="200000"/>
                  </a:srgbClr>
                </a:solidFill>
              </a:rPr>
              <a:t>Here are a few of the items that balance against the advantages of networking</a:t>
            </a:r>
            <a:r>
              <a:rPr lang="id-ID" sz="2400" dirty="0" smtClean="0">
                <a:solidFill>
                  <a:srgbClr val="D6ECFF">
                    <a:satMod val="200000"/>
                  </a:srgbClr>
                </a:solidFill>
              </a:rPr>
              <a:t>:</a:t>
            </a:r>
            <a:r>
              <a:rPr lang="en-US" sz="3200" dirty="0" smtClean="0"/>
              <a:t/>
            </a:r>
            <a:br>
              <a:rPr lang="en-US" sz="3200" dirty="0" smtClean="0"/>
            </a:br>
            <a:endParaRPr lang="id-ID" sz="32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Illegal or Undesirable Behavior</a:t>
            </a:r>
            <a:r>
              <a:rPr lang="en-US" b="1" dirty="0" smtClean="0"/>
              <a:t>: </a:t>
            </a:r>
            <a:endParaRPr lang="id-ID" b="1" dirty="0" smtClean="0"/>
          </a:p>
          <a:p>
            <a:pPr lvl="0">
              <a:buNone/>
            </a:pPr>
            <a:r>
              <a:rPr lang="id-ID" b="1" dirty="0" smtClean="0"/>
              <a:t>	</a:t>
            </a:r>
            <a:r>
              <a:rPr lang="en-US" b="1" dirty="0" smtClean="0"/>
              <a:t>N</a:t>
            </a:r>
            <a:r>
              <a:rPr lang="en-US" sz="2400" dirty="0" smtClean="0"/>
              <a:t>etworking facilitates useful connectivity and communication, but also brings difficulties with it. </a:t>
            </a:r>
            <a:endParaRPr lang="id-ID" dirty="0" smtClean="0"/>
          </a:p>
          <a:p>
            <a:pPr lvl="0">
              <a:buNone/>
            </a:pPr>
            <a:r>
              <a:rPr lang="id-ID" dirty="0" smtClean="0"/>
              <a:t>		</a:t>
            </a:r>
            <a:endParaRPr lang="id-ID" dirty="0"/>
          </a:p>
        </p:txBody>
      </p:sp>
      <p:sp>
        <p:nvSpPr>
          <p:cNvPr id="4" name="Rounded Rectangular Callout 3"/>
          <p:cNvSpPr/>
          <p:nvPr/>
        </p:nvSpPr>
        <p:spPr>
          <a:xfrm>
            <a:off x="621373" y="3861048"/>
            <a:ext cx="5400600" cy="1365426"/>
          </a:xfrm>
          <a:prstGeom prst="wedgeRoundRectCallout">
            <a:avLst>
              <a:gd name="adj1" fmla="val 20814"/>
              <a:gd name="adj2" fmla="val -8839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Typical problems include abuse of company resources, distractions that reduce productivity, downloading of illegal or illicit materials, and even software piracy. </a:t>
            </a:r>
            <a:endParaRPr lang="id-ID" sz="2000" dirty="0"/>
          </a:p>
        </p:txBody>
      </p:sp>
      <p:sp>
        <p:nvSpPr>
          <p:cNvPr id="5" name="Rounded Rectangular Callout 4"/>
          <p:cNvSpPr/>
          <p:nvPr/>
        </p:nvSpPr>
        <p:spPr>
          <a:xfrm>
            <a:off x="2915816" y="5373216"/>
            <a:ext cx="6048672" cy="1224136"/>
          </a:xfrm>
          <a:prstGeom prst="wedgeRoundRectCallout">
            <a:avLst>
              <a:gd name="adj1" fmla="val 19485"/>
              <a:gd name="adj2" fmla="val -20805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In larger organizations, these issues must be managed through explicit policies and monitoring, which again, further increases management costs. </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1" nodeType="afterEffect">
                                  <p:stCondLst>
                                    <p:cond delay="0"/>
                                  </p:stCondLst>
                                  <p:childTnLst>
                                    <p:set>
                                      <p:cBhvr>
                                        <p:cTn id="28" dur="1" fill="hold">
                                          <p:stCondLst>
                                            <p:cond delay="0"/>
                                          </p:stCondLst>
                                        </p:cTn>
                                        <p:tgtEl>
                                          <p:spTgt spid="4">
                                            <p:bg/>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5" grpId="0" animBg="1"/>
      <p:bldP spid="5" grpId="1"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D6ECFF">
                    <a:satMod val="200000"/>
                  </a:srgbClr>
                </a:solidFill>
              </a:rPr>
              <a:t>Here are a few of the items that balance against the advantages of networking</a:t>
            </a:r>
            <a:r>
              <a:rPr lang="id-ID" sz="2400" dirty="0" smtClean="0">
                <a:solidFill>
                  <a:srgbClr val="D6ECFF">
                    <a:satMod val="200000"/>
                  </a:srgbClr>
                </a:solidFill>
              </a:rPr>
              <a:t>:</a:t>
            </a:r>
            <a:r>
              <a:rPr lang="en-US" sz="3200" dirty="0" smtClean="0"/>
              <a:t/>
            </a:r>
            <a:br>
              <a:rPr lang="en-US" sz="3200" dirty="0" smtClean="0"/>
            </a:br>
            <a:endParaRPr lang="id-ID" sz="32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Data Security Concerns</a:t>
            </a:r>
            <a:r>
              <a:rPr lang="en-US" b="1" dirty="0" smtClean="0"/>
              <a:t>: </a:t>
            </a:r>
            <a:endParaRPr lang="id-ID" b="1" dirty="0" smtClean="0"/>
          </a:p>
          <a:p>
            <a:pPr lvl="0">
              <a:buNone/>
            </a:pPr>
            <a:r>
              <a:rPr lang="id-ID" b="1" dirty="0" smtClean="0"/>
              <a:t>	</a:t>
            </a:r>
            <a:endParaRPr lang="id-ID" dirty="0" smtClean="0"/>
          </a:p>
          <a:p>
            <a:endParaRPr lang="id-ID" dirty="0"/>
          </a:p>
        </p:txBody>
      </p:sp>
      <p:sp>
        <p:nvSpPr>
          <p:cNvPr id="4" name="Rounded Rectangular Callout 3"/>
          <p:cNvSpPr/>
          <p:nvPr/>
        </p:nvSpPr>
        <p:spPr>
          <a:xfrm>
            <a:off x="735275" y="2922218"/>
            <a:ext cx="5400600" cy="1365426"/>
          </a:xfrm>
          <a:prstGeom prst="wedgeRoundRectCallout">
            <a:avLst>
              <a:gd name="adj1" fmla="val 20814"/>
              <a:gd name="adj2" fmla="val -8839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If a network is implemented properly, it is possible to greatly improve the security of important data. </a:t>
            </a:r>
            <a:endParaRPr lang="id-ID" sz="2000" dirty="0"/>
          </a:p>
        </p:txBody>
      </p:sp>
      <p:sp>
        <p:nvSpPr>
          <p:cNvPr id="5" name="Rounded Rectangular Callout 4"/>
          <p:cNvSpPr/>
          <p:nvPr/>
        </p:nvSpPr>
        <p:spPr>
          <a:xfrm>
            <a:off x="3029718" y="4797152"/>
            <a:ext cx="6048672" cy="1586902"/>
          </a:xfrm>
          <a:prstGeom prst="wedgeRoundRectCallout">
            <a:avLst>
              <a:gd name="adj1" fmla="val 2710"/>
              <a:gd name="adj2" fmla="val -2130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smtClean="0"/>
              <a:t>In </a:t>
            </a:r>
            <a:r>
              <a:rPr lang="en-US" sz="2000" dirty="0"/>
              <a:t>contrast, a poorly-secured network puts </a:t>
            </a:r>
            <a:r>
              <a:rPr lang="en-US" sz="2000" dirty="0">
                <a:hlinkClick r:id="rId3"/>
              </a:rPr>
              <a:t>critical data</a:t>
            </a:r>
            <a:r>
              <a:rPr lang="en-US" sz="2000" dirty="0"/>
              <a:t> at risk, exposing it to the potential problems associated with hackers, unauthorized access and even sabotage. </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grpId="1" nodeType="afterEffect">
                                  <p:stCondLst>
                                    <p:cond delay="0"/>
                                  </p:stCondLst>
                                  <p:childTnLst>
                                    <p:set>
                                      <p:cBhvr>
                                        <p:cTn id="23" dur="1" fill="hold">
                                          <p:stCondLst>
                                            <p:cond delay="0"/>
                                          </p:stCondLst>
                                        </p:cTn>
                                        <p:tgtEl>
                                          <p:spTgt spid="4">
                                            <p:bg/>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grpId="1" nodeType="afterEffect">
                                  <p:stCondLst>
                                    <p:cond delay="0"/>
                                  </p:stCondLst>
                                  <p:childTnLst>
                                    <p:set>
                                      <p:cBhvr>
                                        <p:cTn id="39" dur="1" fill="hold">
                                          <p:stCondLst>
                                            <p:cond delay="0"/>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build="allAtOnce" animBg="1"/>
      <p:bldP spid="5" grpId="0" animBg="1"/>
      <p:bldP spid="5" grpI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network</a:t>
            </a:r>
            <a:endParaRPr lang="en-US" dirty="0"/>
          </a:p>
        </p:txBody>
      </p:sp>
      <p:sp>
        <p:nvSpPr>
          <p:cNvPr id="3" name="Content Placeholder 2"/>
          <p:cNvSpPr>
            <a:spLocks noGrp="1"/>
          </p:cNvSpPr>
          <p:nvPr>
            <p:ph idx="1"/>
          </p:nvPr>
        </p:nvSpPr>
        <p:spPr/>
        <p:txBody>
          <a:bodyPr/>
          <a:lstStyle/>
          <a:p>
            <a:r>
              <a:rPr lang="id-ID" sz="3200" dirty="0"/>
              <a:t>http://www.tcpipguide.com</a:t>
            </a:r>
          </a:p>
          <a:p>
            <a:endParaRPr lang="en-US" dirty="0"/>
          </a:p>
        </p:txBody>
      </p:sp>
    </p:spTree>
    <p:extLst>
      <p:ext uri="{BB962C8B-B14F-4D97-AF65-F5344CB8AC3E}">
        <p14:creationId xmlns:p14="http://schemas.microsoft.com/office/powerpoint/2010/main" val="373841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Layers, Models and Architectures</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Networking Layers</a:t>
            </a:r>
            <a:br>
              <a:rPr lang="en-US" sz="3200" dirty="0" smtClean="0"/>
            </a:br>
            <a:endParaRPr lang="id-ID" sz="3200"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Networking technologies</a:t>
            </a:r>
            <a:r>
              <a:rPr lang="en-US" dirty="0" smtClean="0"/>
              <a:t> are most often compartmentalized in this manner by dividing their functions into </a:t>
            </a:r>
            <a:r>
              <a:rPr lang="en-US" i="1" dirty="0" smtClean="0"/>
              <a:t>layers</a:t>
            </a:r>
            <a:r>
              <a:rPr lang="en-US" dirty="0" smtClean="0"/>
              <a:t>, each of which contains hardware and/or software elements. </a:t>
            </a:r>
            <a:endParaRPr lang="id-ID" dirty="0" smtClean="0"/>
          </a:p>
          <a:p>
            <a:r>
              <a:rPr lang="en-US" dirty="0" smtClean="0"/>
              <a:t>Each layer is responsible for performing a particular type of task, as well as interacting with the layers above it and below it. Layers are conceptually arranged into a vertical stack. </a:t>
            </a:r>
            <a:endParaRPr lang="id-ID" dirty="0" smtClean="0"/>
          </a:p>
          <a:p>
            <a:r>
              <a:rPr lang="en-US" dirty="0" smtClean="0"/>
              <a:t>Lower layers are charged with more concrete tasks such as hardware signaling and low-level communication; they provide services to the higher layers. </a:t>
            </a:r>
            <a:endParaRPr lang="id-ID" dirty="0" smtClean="0"/>
          </a:p>
          <a:p>
            <a:r>
              <a:rPr lang="en-US" dirty="0" smtClean="0"/>
              <a:t>The higher layers in turn use these services to implement more abstract functions such as implementing user applications.</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Networking Models </a:t>
            </a:r>
            <a:br>
              <a:rPr lang="en-US" sz="3200" dirty="0" smtClean="0"/>
            </a:br>
            <a:endParaRPr lang="id-ID" sz="3200" dirty="0"/>
          </a:p>
        </p:txBody>
      </p:sp>
      <p:sp>
        <p:nvSpPr>
          <p:cNvPr id="3" name="Content Placeholder 2"/>
          <p:cNvSpPr>
            <a:spLocks noGrp="1"/>
          </p:cNvSpPr>
          <p:nvPr>
            <p:ph idx="1"/>
          </p:nvPr>
        </p:nvSpPr>
        <p:spPr/>
        <p:txBody>
          <a:bodyPr>
            <a:normAutofit fontScale="85000" lnSpcReduction="20000"/>
          </a:bodyPr>
          <a:lstStyle/>
          <a:p>
            <a:r>
              <a:rPr lang="en-US" dirty="0" smtClean="0"/>
              <a:t>One other important benefit of layering is that it makes it possible for technologies defined by different groups to interoperate. </a:t>
            </a:r>
            <a:endParaRPr lang="id-ID" dirty="0" smtClean="0"/>
          </a:p>
          <a:p>
            <a:r>
              <a:rPr lang="en-US" dirty="0" smtClean="0"/>
              <a:t>For this to be possible, it is necessary for everyone to agree on how layers will be defined and used. </a:t>
            </a:r>
            <a:endParaRPr lang="id-ID" dirty="0" smtClean="0"/>
          </a:p>
          <a:p>
            <a:r>
              <a:rPr lang="en-US" dirty="0" smtClean="0"/>
              <a:t>The most common tool for this purpose is a </a:t>
            </a:r>
            <a:r>
              <a:rPr lang="en-US" i="1" dirty="0" smtClean="0"/>
              <a:t>networking model</a:t>
            </a:r>
            <a:r>
              <a:rPr lang="en-US" dirty="0" smtClean="0"/>
              <a:t>. </a:t>
            </a:r>
            <a:endParaRPr lang="id-ID" dirty="0" smtClean="0"/>
          </a:p>
          <a:p>
            <a:pPr lvl="1"/>
            <a:r>
              <a:rPr lang="en-US" dirty="0" smtClean="0"/>
              <a:t>The model describes what the different layers are in the network, what each is responsible for doing, and how they interact. </a:t>
            </a:r>
            <a:endParaRPr lang="id-ID" dirty="0" smtClean="0"/>
          </a:p>
          <a:p>
            <a:r>
              <a:rPr lang="en-US" dirty="0" smtClean="0"/>
              <a:t>A universally-accepted model ensures that everyone is on the same page when creating hardware and software.</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par>
                                <p:cTn id="35" presetID="1" presetClass="exit"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left)">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Networking Models </a:t>
            </a:r>
            <a:br>
              <a:rPr lang="en-US" sz="3200" dirty="0" smtClean="0"/>
            </a:br>
            <a:endParaRPr lang="id-ID" sz="3200" dirty="0"/>
          </a:p>
        </p:txBody>
      </p:sp>
      <p:sp>
        <p:nvSpPr>
          <p:cNvPr id="3" name="Content Placeholder 2"/>
          <p:cNvSpPr>
            <a:spLocks noGrp="1"/>
          </p:cNvSpPr>
          <p:nvPr>
            <p:ph idx="1"/>
          </p:nvPr>
        </p:nvSpPr>
        <p:spPr/>
        <p:txBody>
          <a:bodyPr>
            <a:normAutofit fontScale="92500"/>
          </a:bodyPr>
          <a:lstStyle/>
          <a:p>
            <a:r>
              <a:rPr lang="en-US" dirty="0" smtClean="0"/>
              <a:t>The most common general model in use today is the </a:t>
            </a:r>
            <a:r>
              <a:rPr lang="en-US" i="1" dirty="0" smtClean="0"/>
              <a:t>Open Systems Interconnection (OSI) Reference Model</a:t>
            </a:r>
            <a:r>
              <a:rPr lang="en-US" dirty="0" smtClean="0"/>
              <a:t>, which concepts of seven stacked layers. </a:t>
            </a:r>
            <a:endParaRPr lang="id-ID" dirty="0" smtClean="0"/>
          </a:p>
          <a:p>
            <a:r>
              <a:rPr lang="en-US" dirty="0" smtClean="0"/>
              <a:t>These range from the Physical Layer (</a:t>
            </a:r>
            <a:r>
              <a:rPr lang="en-US" dirty="0" smtClean="0">
                <a:solidFill>
                  <a:srgbClr val="FFFF00"/>
                </a:solidFill>
              </a:rPr>
              <a:t>layer one</a:t>
            </a:r>
            <a:r>
              <a:rPr lang="en-US" dirty="0" smtClean="0"/>
              <a:t>) at the bottom, which is responsible for low-level signaling, to the Application Layer (</a:t>
            </a:r>
            <a:r>
              <a:rPr lang="en-US" dirty="0" smtClean="0">
                <a:solidFill>
                  <a:srgbClr val="FFFF00"/>
                </a:solidFill>
              </a:rPr>
              <a:t>layer seven</a:t>
            </a:r>
            <a:r>
              <a:rPr lang="en-US" dirty="0" smtClean="0"/>
              <a:t>) at the top, where application software is implemented. </a:t>
            </a:r>
            <a:endParaRPr lang="id-ID" dirty="0" smtClean="0"/>
          </a:p>
          <a:p>
            <a:r>
              <a:rPr lang="en-US" dirty="0" smtClean="0"/>
              <a:t>Understanding the OSI model is essential to understanding networking as a whole. </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Networking Architectures </a:t>
            </a:r>
            <a:r>
              <a:rPr lang="id-ID" dirty="0" smtClean="0"/>
              <a:t/>
            </a:r>
            <a:br>
              <a:rPr lang="id-ID" dirty="0" smtClean="0"/>
            </a:br>
            <a:endParaRPr lang="id-ID" dirty="0"/>
          </a:p>
        </p:txBody>
      </p:sp>
      <p:sp>
        <p:nvSpPr>
          <p:cNvPr id="3" name="Content Placeholder 2"/>
          <p:cNvSpPr>
            <a:spLocks noGrp="1"/>
          </p:cNvSpPr>
          <p:nvPr>
            <p:ph idx="1"/>
          </p:nvPr>
        </p:nvSpPr>
        <p:spPr>
          <a:xfrm>
            <a:off x="914400" y="1783560"/>
            <a:ext cx="7772400" cy="925360"/>
          </a:xfrm>
          <a:solidFill>
            <a:srgbClr val="FFC000"/>
          </a:solidFill>
        </p:spPr>
        <p:txBody>
          <a:bodyPr anchor="ctr">
            <a:normAutofit lnSpcReduction="10000"/>
          </a:bodyPr>
          <a:lstStyle/>
          <a:p>
            <a:pPr marL="68580" indent="0" algn="ctr">
              <a:buNone/>
            </a:pPr>
            <a:r>
              <a:rPr lang="en-US" b="1" dirty="0" smtClean="0">
                <a:solidFill>
                  <a:schemeClr val="bg1"/>
                </a:solidFill>
              </a:rPr>
              <a:t>Closely related to the concept of a model is that of an </a:t>
            </a:r>
            <a:r>
              <a:rPr lang="en-US" b="1" i="1" dirty="0" smtClean="0">
                <a:solidFill>
                  <a:schemeClr val="bg1"/>
                </a:solidFill>
              </a:rPr>
              <a:t>architecture</a:t>
            </a:r>
            <a:r>
              <a:rPr lang="en-US" b="1" dirty="0" smtClean="0">
                <a:solidFill>
                  <a:schemeClr val="bg1"/>
                </a:solidFill>
              </a:rPr>
              <a:t>.</a:t>
            </a:r>
            <a:endParaRPr lang="id-ID" b="1" dirty="0" smtClean="0">
              <a:solidFill>
                <a:schemeClr val="bg1"/>
              </a:solidFill>
            </a:endParaRPr>
          </a:p>
        </p:txBody>
      </p:sp>
      <p:sp>
        <p:nvSpPr>
          <p:cNvPr id="4" name="Content Placeholder 2"/>
          <p:cNvSpPr txBox="1">
            <a:spLocks/>
          </p:cNvSpPr>
          <p:nvPr/>
        </p:nvSpPr>
        <p:spPr>
          <a:xfrm>
            <a:off x="899592" y="2718048"/>
            <a:ext cx="7772400" cy="3807296"/>
          </a:xfrm>
          <a:prstGeom prst="rect">
            <a:avLst/>
          </a:prstGeom>
          <a:ln>
            <a:solidFill>
              <a:srgbClr val="FFFF00"/>
            </a:solidFill>
          </a:ln>
        </p:spPr>
        <p:txBody>
          <a:bodyPr vert="horz" anchor="ctr">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dirty="0" smtClean="0"/>
              <a:t>An architecture is essentially a set of rules that describes the function of some portion of the hardware and software that constitute a stack of layers. </a:t>
            </a:r>
            <a:endParaRPr lang="id-ID" dirty="0" smtClean="0"/>
          </a:p>
          <a:p>
            <a:r>
              <a:rPr lang="en-US" dirty="0" smtClean="0"/>
              <a:t>Such a rule-set usually takes the form of a specification or standard that describes how equipment and programs using the technology must behave. </a:t>
            </a:r>
            <a:endParaRPr lang="id-ID" dirty="0" smtClean="0"/>
          </a:p>
          <a:p>
            <a:r>
              <a:rPr lang="en-US" dirty="0" smtClean="0"/>
              <a:t>A networking architecture is designed to implement the functions associated with a particular contiguous set of layers of the OSI Reference Model, either formally or informally.</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What Are They, Anyway? </a:t>
            </a:r>
            <a:br>
              <a:rPr lang="en-US" dirty="0" smtClean="0"/>
            </a:b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a:t>
            </a:r>
            <a:endParaRPr lang="id-ID" dirty="0"/>
          </a:p>
        </p:txBody>
      </p:sp>
      <p:sp>
        <p:nvSpPr>
          <p:cNvPr id="3" name="Content Placeholder 2"/>
          <p:cNvSpPr>
            <a:spLocks noGrp="1"/>
          </p:cNvSpPr>
          <p:nvPr>
            <p:ph idx="1"/>
          </p:nvPr>
        </p:nvSpPr>
        <p:spPr>
          <a:xfrm>
            <a:off x="971600" y="1772816"/>
            <a:ext cx="7772400" cy="4572000"/>
          </a:xfrm>
        </p:spPr>
        <p:txBody>
          <a:bodyPr>
            <a:normAutofit lnSpcReduction="10000"/>
          </a:bodyPr>
          <a:lstStyle/>
          <a:p>
            <a:pPr>
              <a:buNone/>
            </a:pPr>
            <a:r>
              <a:rPr lang="en-US" dirty="0" smtClean="0"/>
              <a:t>reference to </a:t>
            </a:r>
            <a:endParaRPr lang="id-ID" dirty="0" smtClean="0"/>
          </a:p>
          <a:p>
            <a:r>
              <a:rPr lang="en-US" dirty="0" smtClean="0"/>
              <a:t>networking protocols, </a:t>
            </a:r>
            <a:endParaRPr lang="id-ID" dirty="0" smtClean="0"/>
          </a:p>
          <a:p>
            <a:r>
              <a:rPr lang="en-US" dirty="0" smtClean="0"/>
              <a:t>internetworking protocols, </a:t>
            </a:r>
            <a:endParaRPr lang="id-ID" dirty="0" smtClean="0"/>
          </a:p>
          <a:p>
            <a:r>
              <a:rPr lang="en-US" dirty="0" smtClean="0"/>
              <a:t>high-level protocols, </a:t>
            </a:r>
            <a:endParaRPr lang="id-ID" dirty="0" smtClean="0"/>
          </a:p>
          <a:p>
            <a:r>
              <a:rPr lang="en-US" dirty="0" smtClean="0"/>
              <a:t>low-level protocols, </a:t>
            </a:r>
            <a:endParaRPr lang="id-ID" dirty="0" smtClean="0"/>
          </a:p>
          <a:p>
            <a:r>
              <a:rPr lang="en-US" dirty="0" smtClean="0"/>
              <a:t>protocol stacks, </a:t>
            </a:r>
            <a:endParaRPr lang="id-ID" dirty="0" smtClean="0"/>
          </a:p>
          <a:p>
            <a:r>
              <a:rPr lang="en-US" dirty="0" smtClean="0"/>
              <a:t>protocol suites, </a:t>
            </a:r>
            <a:endParaRPr lang="id-ID" dirty="0" smtClean="0"/>
          </a:p>
          <a:p>
            <a:r>
              <a:rPr lang="en-US" dirty="0" smtClean="0"/>
              <a:t>sub-protocols, </a:t>
            </a:r>
            <a:endParaRPr lang="id-ID" dirty="0" smtClean="0"/>
          </a:p>
          <a:p>
            <a:r>
              <a:rPr lang="en-US" dirty="0" smtClean="0"/>
              <a:t>and so on.</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Meaning of the Word “Protocol” </a:t>
            </a:r>
            <a:endParaRPr lang="id-ID" sz="3600" dirty="0"/>
          </a:p>
        </p:txBody>
      </p:sp>
      <p:sp>
        <p:nvSpPr>
          <p:cNvPr id="3" name="Content Placeholder 2"/>
          <p:cNvSpPr>
            <a:spLocks noGrp="1"/>
          </p:cNvSpPr>
          <p:nvPr>
            <p:ph idx="1"/>
          </p:nvPr>
        </p:nvSpPr>
        <p:spPr/>
        <p:txBody>
          <a:bodyPr>
            <a:normAutofit fontScale="77500" lnSpcReduction="20000"/>
          </a:bodyPr>
          <a:lstStyle/>
          <a:p>
            <a:r>
              <a:rPr lang="en-US" dirty="0" smtClean="0"/>
              <a:t>a protocol is basically a way of ensuring that devices are able to talk to each other effectively. </a:t>
            </a:r>
            <a:endParaRPr lang="id-ID" dirty="0" smtClean="0"/>
          </a:p>
          <a:p>
            <a:r>
              <a:rPr lang="en-US" dirty="0" smtClean="0"/>
              <a:t>In most cases, an individual protocol describes how communication is accomplished between one particular software or hardware element in two or more devices. </a:t>
            </a:r>
            <a:endParaRPr lang="id-ID" dirty="0" smtClean="0"/>
          </a:p>
          <a:p>
            <a:r>
              <a:rPr lang="en-US" dirty="0" smtClean="0"/>
              <a:t>In the context of the </a:t>
            </a:r>
            <a:r>
              <a:rPr lang="en-US" u="sng" dirty="0" smtClean="0">
                <a:hlinkClick r:id="rId2"/>
              </a:rPr>
              <a:t>OSI Reference Model</a:t>
            </a:r>
            <a:r>
              <a:rPr lang="en-US" dirty="0" smtClean="0"/>
              <a:t>, a protocol is formally defined as a set of rules governing communication between entities at the same Reference Model layer. </a:t>
            </a:r>
            <a:endParaRPr lang="id-ID" dirty="0" smtClean="0"/>
          </a:p>
          <a:p>
            <a:r>
              <a:rPr lang="en-US" dirty="0" smtClean="0"/>
              <a:t>For example, the </a:t>
            </a:r>
            <a:r>
              <a:rPr lang="en-US" u="sng" dirty="0" smtClean="0">
                <a:hlinkClick r:id="rId3"/>
              </a:rPr>
              <a:t>Transmission Control Protocol (TCP)</a:t>
            </a:r>
            <a:r>
              <a:rPr lang="en-US" dirty="0" smtClean="0"/>
              <a:t> is responsible for a specific set of functions on TCP/IP networks. </a:t>
            </a:r>
            <a:endParaRPr lang="id-ID" dirty="0" smtClean="0"/>
          </a:p>
          <a:p>
            <a:pPr>
              <a:buNone/>
            </a:pPr>
            <a:r>
              <a:rPr lang="id-ID" dirty="0" smtClean="0"/>
              <a:t>	</a:t>
            </a:r>
            <a:r>
              <a:rPr lang="en-US" dirty="0" smtClean="0"/>
              <a:t>Each host on a TCP/IP network has a TCP implementation, and they all communicate with each other logically at </a:t>
            </a:r>
            <a:r>
              <a:rPr lang="en-US" u="sng" dirty="0" smtClean="0">
                <a:hlinkClick r:id="rId4"/>
              </a:rPr>
              <a:t>layer four of the OSI model</a:t>
            </a:r>
            <a:r>
              <a:rPr lang="en-US" dirty="0" smtClean="0"/>
              <a:t>.</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Different Uses of the Word “Protocol”</a:t>
            </a:r>
            <a:r>
              <a:rPr lang="id-ID" sz="3200" dirty="0" smtClean="0"/>
              <a:t/>
            </a:r>
            <a:br>
              <a:rPr lang="id-ID" sz="3200" dirty="0" smtClean="0"/>
            </a:br>
            <a:endParaRPr lang="id-ID" sz="32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Protocol Suites</a:t>
            </a:r>
            <a:r>
              <a:rPr lang="en-US" b="1" dirty="0" smtClean="0"/>
              <a:t>: </a:t>
            </a:r>
            <a:r>
              <a:rPr lang="en-US" sz="2800" dirty="0" smtClean="0"/>
              <a:t>It is very common to hear the word “protocol” used to refer to sets of protocols that are more properly called </a:t>
            </a:r>
            <a:r>
              <a:rPr lang="en-US" sz="2800" i="1" dirty="0" smtClean="0"/>
              <a:t>protocol suites</a:t>
            </a:r>
            <a:r>
              <a:rPr lang="en-US" sz="2800" dirty="0" smtClean="0"/>
              <a:t> (or </a:t>
            </a:r>
            <a:r>
              <a:rPr lang="en-US" sz="2800" i="1" dirty="0" smtClean="0"/>
              <a:t>stacks</a:t>
            </a:r>
            <a:r>
              <a:rPr lang="en-US" sz="2800" dirty="0" smtClean="0"/>
              <a:t>, in reference to a stack of layers). </a:t>
            </a:r>
          </a:p>
          <a:p>
            <a:pPr lvl="0"/>
            <a:r>
              <a:rPr lang="en-US" sz="2800" dirty="0" smtClean="0"/>
              <a:t>Sometimes, the name of the technology itself leads to this confusion.</a:t>
            </a:r>
            <a:r>
              <a:rPr lang="en-US" dirty="0" smtClean="0"/>
              <a:t> </a:t>
            </a:r>
            <a:endParaRPr lang="id-ID" dirty="0" smtClean="0"/>
          </a:p>
          <a:p>
            <a:pPr lvl="1">
              <a:buNone/>
            </a:pPr>
            <a:r>
              <a:rPr lang="id-ID" dirty="0" smtClean="0"/>
              <a:t>	</a:t>
            </a:r>
          </a:p>
          <a:p>
            <a:endParaRPr lang="id-ID" dirty="0"/>
          </a:p>
        </p:txBody>
      </p:sp>
      <p:sp>
        <p:nvSpPr>
          <p:cNvPr id="4" name="Rounded Rectangular Callout 3"/>
          <p:cNvSpPr/>
          <p:nvPr/>
        </p:nvSpPr>
        <p:spPr>
          <a:xfrm>
            <a:off x="4283968" y="260648"/>
            <a:ext cx="4536504" cy="1365426"/>
          </a:xfrm>
          <a:prstGeom prst="wedgeRoundRectCallout">
            <a:avLst>
              <a:gd name="adj1" fmla="val -22779"/>
              <a:gd name="adj2" fmla="val 61140"/>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For example, TCP/IP is often called just a “protocol” when it is really a (large) set of protocols.</a:t>
            </a:r>
            <a:endParaRPr lang="id-ID" sz="2000" dirty="0"/>
          </a:p>
        </p:txBody>
      </p:sp>
      <p:sp>
        <p:nvSpPr>
          <p:cNvPr id="5" name="Rounded Rectangular Callout 4"/>
          <p:cNvSpPr/>
          <p:nvPr/>
        </p:nvSpPr>
        <p:spPr>
          <a:xfrm>
            <a:off x="539552" y="5013176"/>
            <a:ext cx="8280920" cy="1365426"/>
          </a:xfrm>
          <a:prstGeom prst="wedgeRoundRectCallout">
            <a:avLst>
              <a:gd name="adj1" fmla="val 24113"/>
              <a:gd name="adj2" fmla="val -10123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The </a:t>
            </a:r>
            <a:r>
              <a:rPr lang="en-US" sz="2000" u="sng" dirty="0">
                <a:hlinkClick r:id="rId2"/>
              </a:rPr>
              <a:t>Point-to-Point Protocol (PPP)</a:t>
            </a:r>
            <a:r>
              <a:rPr lang="en-US" sz="2000" dirty="0"/>
              <a:t>, for example, is not one protocol; it contains many individual protocols that serve different functions and even have distinct message formats. Thus, PPP is really a protocol suite, or alternately, can be considered a protocol with “sub-protocols”.</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grpId="1" nodeType="afterEffect">
                                  <p:stCondLst>
                                    <p:cond delay="0"/>
                                  </p:stCondLst>
                                  <p:childTnLst>
                                    <p:set>
                                      <p:cBhvr>
                                        <p:cTn id="23" dur="1" fill="hold">
                                          <p:stCondLst>
                                            <p:cond delay="0"/>
                                          </p:stCondLst>
                                        </p:cTn>
                                        <p:tgtEl>
                                          <p:spTgt spid="4">
                                            <p:bg/>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5" grpId="0" animBg="1"/>
      <p:bldP spid="5" grpId="1"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Different Uses of the Word “Protocol”</a:t>
            </a:r>
            <a:r>
              <a:rPr lang="id-ID" sz="3200" dirty="0" smtClean="0"/>
              <a:t/>
            </a:r>
            <a:br>
              <a:rPr lang="id-ID" sz="3200" dirty="0" smtClean="0"/>
            </a:br>
            <a:endParaRPr lang="id-ID" sz="32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Microsoft Windows Protocols</a:t>
            </a:r>
            <a:r>
              <a:rPr lang="en-US" b="1" dirty="0" smtClean="0"/>
              <a:t>: </a:t>
            </a:r>
            <a:endParaRPr lang="id-ID" b="1" dirty="0" smtClean="0"/>
          </a:p>
          <a:p>
            <a:pPr lvl="0">
              <a:buNone/>
            </a:pPr>
            <a:r>
              <a:rPr lang="id-ID" b="1" dirty="0" smtClean="0"/>
              <a:t>	</a:t>
            </a:r>
            <a:endParaRPr lang="id-ID" dirty="0" smtClean="0"/>
          </a:p>
          <a:p>
            <a:pPr lvl="0">
              <a:buNone/>
            </a:pPr>
            <a:r>
              <a:rPr lang="en-US" dirty="0" smtClean="0"/>
              <a:t> </a:t>
            </a:r>
            <a:endParaRPr lang="id-ID" dirty="0" smtClean="0"/>
          </a:p>
          <a:p>
            <a:endParaRPr lang="id-ID" dirty="0"/>
          </a:p>
        </p:txBody>
      </p:sp>
      <p:sp>
        <p:nvSpPr>
          <p:cNvPr id="4" name="Rounded Rectangular Callout 3"/>
          <p:cNvSpPr/>
          <p:nvPr/>
        </p:nvSpPr>
        <p:spPr>
          <a:xfrm>
            <a:off x="539552" y="2924944"/>
            <a:ext cx="5400600" cy="1365426"/>
          </a:xfrm>
          <a:prstGeom prst="wedgeRoundRectCallout">
            <a:avLst>
              <a:gd name="adj1" fmla="val 20814"/>
              <a:gd name="adj2" fmla="val -8839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a:t>One important example of the issue of referring to protocol suites as single protocols is the networking software in Microsoft Windows.</a:t>
            </a:r>
            <a:endParaRPr lang="id-ID" sz="2000" dirty="0"/>
          </a:p>
        </p:txBody>
      </p:sp>
      <p:sp>
        <p:nvSpPr>
          <p:cNvPr id="5" name="Rounded Rectangular Callout 4"/>
          <p:cNvSpPr/>
          <p:nvPr/>
        </p:nvSpPr>
        <p:spPr>
          <a:xfrm>
            <a:off x="2483768" y="4653136"/>
            <a:ext cx="6480720" cy="2016224"/>
          </a:xfrm>
          <a:prstGeom prst="wedgeRoundRectCallout">
            <a:avLst>
              <a:gd name="adj1" fmla="val 4896"/>
              <a:gd name="adj2" fmla="val -17150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2000" dirty="0" smtClean="0"/>
              <a:t>It </a:t>
            </a:r>
            <a:r>
              <a:rPr lang="en-US" sz="2000" dirty="0"/>
              <a:t>usually calls a full networking stack like </a:t>
            </a:r>
            <a:r>
              <a:rPr lang="en-US" sz="2000" u="sng" dirty="0">
                <a:hlinkClick r:id="rId2"/>
              </a:rPr>
              <a:t>TCP/IP</a:t>
            </a:r>
            <a:r>
              <a:rPr lang="en-US" sz="2000" dirty="0"/>
              <a:t> or IPX/SPX just a “protocol”. </a:t>
            </a:r>
            <a:endParaRPr lang="id-ID" sz="2000" dirty="0"/>
          </a:p>
          <a:p>
            <a:pPr marL="342900" lvl="0" indent="-342900">
              <a:buFont typeface="Arial" pitchFamily="34" charset="0"/>
              <a:buChar char="•"/>
            </a:pPr>
            <a:r>
              <a:rPr lang="en-US" sz="2000" dirty="0" smtClean="0"/>
              <a:t>When </a:t>
            </a:r>
            <a:r>
              <a:rPr lang="en-US" sz="2000" dirty="0"/>
              <a:t>you install one of these “protocols”, however, you actually get a software module that supports a full protocol suite.</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grpId="1" nodeType="afterEffect">
                                  <p:stCondLst>
                                    <p:cond delay="0"/>
                                  </p:stCondLst>
                                  <p:childTnLst>
                                    <p:set>
                                      <p:cBhvr>
                                        <p:cTn id="23" dur="1" fill="hold">
                                          <p:stCondLst>
                                            <p:cond delay="0"/>
                                          </p:stCondLst>
                                        </p:cTn>
                                        <p:tgtEl>
                                          <p:spTgt spid="4">
                                            <p:bg/>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down)">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hidden"/>
                                      </p:to>
                                    </p:set>
                                  </p:childTnLst>
                                </p:cTn>
                              </p:par>
                            </p:childTnLst>
                          </p:cTn>
                        </p:par>
                        <p:par>
                          <p:cTn id="45" fill="hold">
                            <p:stCondLst>
                              <p:cond delay="0"/>
                            </p:stCondLst>
                            <p:childTnLst>
                              <p:par>
                                <p:cTn id="46" presetID="1" presetClass="exit" presetSubtype="0" fill="hold" grpId="1" nodeType="afterEffect">
                                  <p:stCondLst>
                                    <p:cond delay="0"/>
                                  </p:stCondLst>
                                  <p:childTnLst>
                                    <p:set>
                                      <p:cBhvr>
                                        <p:cTn id="47" dur="1" fill="hold">
                                          <p:stCondLst>
                                            <p:cond delay="0"/>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build="allAtOnce" animBg="1"/>
      <p:bldP spid="5" grpId="0" animBg="1"/>
      <p:bldP spid="5"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512064"/>
            <a:ext cx="4618856" cy="914400"/>
          </a:xfrm>
        </p:spPr>
        <p:txBody>
          <a:bodyPr/>
          <a:lstStyle/>
          <a:p>
            <a:r>
              <a:rPr lang="en-US" dirty="0" smtClean="0"/>
              <a:t>Metcalfe’s law</a:t>
            </a:r>
            <a:endParaRPr lang="en-US" dirty="0"/>
          </a:p>
        </p:txBody>
      </p:sp>
      <p:sp>
        <p:nvSpPr>
          <p:cNvPr id="3" name="Content Placeholder 2"/>
          <p:cNvSpPr>
            <a:spLocks noGrp="1"/>
          </p:cNvSpPr>
          <p:nvPr>
            <p:ph idx="1"/>
          </p:nvPr>
        </p:nvSpPr>
        <p:spPr>
          <a:xfrm>
            <a:off x="4211960" y="1783560"/>
            <a:ext cx="4474840" cy="4572000"/>
          </a:xfrm>
        </p:spPr>
        <p:txBody>
          <a:bodyPr>
            <a:normAutofit fontScale="77500" lnSpcReduction="20000"/>
          </a:bodyPr>
          <a:lstStyle/>
          <a:p>
            <a:r>
              <a:rPr lang="en-US" dirty="0"/>
              <a:t>Two </a:t>
            </a:r>
            <a:r>
              <a:rPr lang="en-US" dirty="0">
                <a:hlinkClick r:id="rId2" tooltip="Telephone"/>
              </a:rPr>
              <a:t>telephones</a:t>
            </a:r>
            <a:r>
              <a:rPr lang="en-US" dirty="0"/>
              <a:t> can make </a:t>
            </a:r>
            <a:r>
              <a:rPr lang="en-US"/>
              <a:t>only </a:t>
            </a:r>
            <a:r>
              <a:rPr lang="en-US" smtClean="0"/>
              <a:t>one </a:t>
            </a:r>
            <a:r>
              <a:rPr lang="en-US" smtClean="0">
                <a:hlinkClick r:id="rId3" tooltip="Connectedness"/>
              </a:rPr>
              <a:t>connection</a:t>
            </a:r>
            <a:r>
              <a:rPr lang="en-US" dirty="0"/>
              <a:t>, </a:t>
            </a:r>
            <a:r>
              <a:rPr lang="en-US" dirty="0" smtClean="0"/>
              <a:t>five </a:t>
            </a:r>
            <a:r>
              <a:rPr lang="en-US" dirty="0"/>
              <a:t>can make 10 connections, and </a:t>
            </a:r>
            <a:r>
              <a:rPr lang="en-US" dirty="0" smtClean="0"/>
              <a:t>twelve </a:t>
            </a:r>
            <a:r>
              <a:rPr lang="en-US" dirty="0"/>
              <a:t>can make 66 connections</a:t>
            </a:r>
            <a:r>
              <a:rPr lang="en-US" dirty="0" smtClean="0"/>
              <a:t>.</a:t>
            </a:r>
          </a:p>
          <a:p>
            <a:r>
              <a:rPr lang="en-US" dirty="0" smtClean="0"/>
              <a:t>Metcalfe's </a:t>
            </a:r>
            <a:r>
              <a:rPr lang="en-US" dirty="0"/>
              <a:t>Law is related to the fact that the number of unique connections in a network of a number of nodes (n) can be expressed mathematically as the </a:t>
            </a:r>
            <a:r>
              <a:rPr lang="en-US" dirty="0">
                <a:hlinkClick r:id="rId4" tooltip="Triangular number"/>
              </a:rPr>
              <a:t>triangular number</a:t>
            </a:r>
            <a:r>
              <a:rPr lang="en-US" dirty="0"/>
              <a:t> n(n − 1)/2, which is proportional to  n2  </a:t>
            </a:r>
            <a:r>
              <a:rPr lang="en-US" dirty="0">
                <a:hlinkClick r:id="rId5" tooltip="Asymptote"/>
              </a:rPr>
              <a:t>asymptotically</a:t>
            </a:r>
            <a:r>
              <a:rPr lang="en-US" dirty="0"/>
              <a:t> </a:t>
            </a:r>
          </a:p>
        </p:txBody>
      </p:sp>
      <p:pic>
        <p:nvPicPr>
          <p:cNvPr id="11266" name="Picture 2" descr="File:Metcalfe-Network-Effect.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692696"/>
            <a:ext cx="2486025" cy="5715000"/>
          </a:xfrm>
          <a:prstGeom prst="rect">
            <a:avLst/>
          </a:prstGeom>
          <a:solidFill>
            <a:schemeClr val="tx1"/>
          </a:solidFill>
        </p:spPr>
      </p:pic>
    </p:spTree>
    <p:extLst>
      <p:ext uri="{BB962C8B-B14F-4D97-AF65-F5344CB8AC3E}">
        <p14:creationId xmlns:p14="http://schemas.microsoft.com/office/powerpoint/2010/main" val="1731269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Different Uses of the Word “Protocol”</a:t>
            </a:r>
            <a:r>
              <a:rPr lang="id-ID" sz="3200" dirty="0" smtClean="0"/>
              <a:t/>
            </a:r>
            <a:br>
              <a:rPr lang="id-ID" sz="3200" dirty="0" smtClean="0"/>
            </a:br>
            <a:endParaRPr lang="id-ID" sz="3200" dirty="0"/>
          </a:p>
        </p:txBody>
      </p:sp>
      <p:sp>
        <p:nvSpPr>
          <p:cNvPr id="3" name="Content Placeholder 2"/>
          <p:cNvSpPr>
            <a:spLocks noGrp="1"/>
          </p:cNvSpPr>
          <p:nvPr>
            <p:ph idx="1"/>
          </p:nvPr>
        </p:nvSpPr>
        <p:spPr/>
        <p:txBody>
          <a:bodyPr>
            <a:normAutofit/>
          </a:bodyPr>
          <a:lstStyle/>
          <a:p>
            <a:pPr lvl="0"/>
            <a:r>
              <a:rPr lang="en-US" b="1" dirty="0" smtClean="0">
                <a:solidFill>
                  <a:srgbClr val="FFFF00"/>
                </a:solidFill>
              </a:rPr>
              <a:t>Other Technologies</a:t>
            </a:r>
            <a:r>
              <a:rPr lang="en-US" b="1" dirty="0" smtClean="0"/>
              <a:t>: </a:t>
            </a:r>
            <a:endParaRPr lang="en-US" b="1" dirty="0"/>
          </a:p>
          <a:p>
            <a:pPr marL="404813" lvl="0" indent="0">
              <a:buNone/>
            </a:pPr>
            <a:r>
              <a:rPr lang="en-US" dirty="0" smtClean="0"/>
              <a:t>Sometimes technologies that are not protocols at all are called protocols, either out of convention or perhaps because people think it sounds good. </a:t>
            </a:r>
            <a:endParaRPr lang="id-ID" dirty="0" smtClean="0"/>
          </a:p>
          <a:p>
            <a:pPr lvl="1">
              <a:buNone/>
            </a:pPr>
            <a:r>
              <a:rPr lang="id-ID" dirty="0" smtClean="0"/>
              <a:t>	</a:t>
            </a:r>
            <a:endParaRPr lang="id-ID" dirty="0"/>
          </a:p>
        </p:txBody>
      </p:sp>
      <p:sp>
        <p:nvSpPr>
          <p:cNvPr id="4" name="Rounded Rectangular Callout 3"/>
          <p:cNvSpPr/>
          <p:nvPr/>
        </p:nvSpPr>
        <p:spPr>
          <a:xfrm>
            <a:off x="1979712" y="4653136"/>
            <a:ext cx="6480720" cy="2016224"/>
          </a:xfrm>
          <a:prstGeom prst="wedgeRoundRectCallout">
            <a:avLst>
              <a:gd name="adj1" fmla="val 16493"/>
              <a:gd name="adj2" fmla="val -91363"/>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1">
              <a:buNone/>
            </a:pPr>
            <a:r>
              <a:rPr lang="en-US" sz="2000" dirty="0"/>
              <a:t>For example, TCP/IP </a:t>
            </a:r>
            <a:r>
              <a:rPr lang="en-US" sz="2000" u="sng" dirty="0">
                <a:hlinkClick r:id="rId2"/>
              </a:rPr>
              <a:t>Remote Network Monitoring (RMON)</a:t>
            </a:r>
            <a:r>
              <a:rPr lang="en-US" sz="2000" dirty="0"/>
              <a:t> is often called a protocol when it is really just an enhancement to the </a:t>
            </a:r>
            <a:r>
              <a:rPr lang="en-US" sz="2000" u="sng" dirty="0">
                <a:hlinkClick r:id="rId3"/>
              </a:rPr>
              <a:t>Simple Network Management Protocol (SNMP)</a:t>
            </a:r>
            <a:r>
              <a:rPr lang="en-US" sz="2000" dirty="0"/>
              <a:t>—which is a protocol! </a:t>
            </a:r>
            <a:endParaRPr lang="id-ID" sz="2000" dirty="0"/>
          </a:p>
          <a:p>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1" nodeType="afterEffect">
                                  <p:stCondLst>
                                    <p:cond delay="0"/>
                                  </p:stCondLst>
                                  <p:childTnLst>
                                    <p:set>
                                      <p:cBhvr>
                                        <p:cTn id="28" dur="1" fill="hold">
                                          <p:stCondLst>
                                            <p:cond delay="0"/>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uiExpand="1"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 Packets, Frames, </a:t>
            </a:r>
            <a:r>
              <a:rPr lang="en-US" dirty="0" err="1" smtClean="0"/>
              <a:t>Datagrams</a:t>
            </a:r>
            <a:r>
              <a:rPr lang="en-US" dirty="0" smtClean="0"/>
              <a:t> and Cells </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a:t>
            </a:r>
            <a:r>
              <a:rPr lang="en-US" dirty="0" err="1" smtClean="0"/>
              <a:t>acket</a:t>
            </a:r>
            <a:r>
              <a:rPr lang="en-US" dirty="0" smtClean="0"/>
              <a:t> switching</a:t>
            </a:r>
            <a:endParaRPr lang="id-ID" dirty="0"/>
          </a:p>
        </p:txBody>
      </p:sp>
      <p:sp>
        <p:nvSpPr>
          <p:cNvPr id="3" name="Content Placeholder 2"/>
          <p:cNvSpPr>
            <a:spLocks noGrp="1"/>
          </p:cNvSpPr>
          <p:nvPr>
            <p:ph idx="1"/>
          </p:nvPr>
        </p:nvSpPr>
        <p:spPr/>
        <p:txBody>
          <a:bodyPr>
            <a:normAutofit fontScale="92500"/>
          </a:bodyPr>
          <a:lstStyle/>
          <a:p>
            <a:r>
              <a:rPr lang="en-US" dirty="0" smtClean="0"/>
              <a:t>Many networking technologies are based on </a:t>
            </a:r>
            <a:r>
              <a:rPr lang="en-US" u="sng" dirty="0" smtClean="0">
                <a:hlinkClick r:id="rId2"/>
              </a:rPr>
              <a:t>packet switching</a:t>
            </a:r>
            <a:r>
              <a:rPr lang="en-US" dirty="0" smtClean="0"/>
              <a:t>, which involves the creation of small chunks of data to be sent over a network. </a:t>
            </a:r>
            <a:endParaRPr lang="id-ID" dirty="0" smtClean="0"/>
          </a:p>
          <a:p>
            <a:r>
              <a:rPr lang="en-US" dirty="0" smtClean="0"/>
              <a:t>Even though the word “packet” appears in the name of this method, the data items sent between networked devices are most generically called </a:t>
            </a:r>
            <a:r>
              <a:rPr lang="en-US" i="1" dirty="0" smtClean="0"/>
              <a:t>messages</a:t>
            </a:r>
            <a:r>
              <a:rPr lang="en-US" dirty="0" smtClean="0"/>
              <a:t>. </a:t>
            </a:r>
            <a:endParaRPr lang="id-ID" dirty="0" smtClean="0"/>
          </a:p>
          <a:p>
            <a:r>
              <a:rPr lang="en-US" dirty="0" smtClean="0"/>
              <a:t>“Packet” is one of a variety of similar words that are used in different contexts to refer to messages sent from one device to another.</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ea typeface="Times New Roman"/>
              </a:rPr>
              <a:t>Packet Switching</a:t>
            </a:r>
            <a:endParaRPr lang="id-ID" dirty="0"/>
          </a:p>
        </p:txBody>
      </p:sp>
      <p:pic>
        <p:nvPicPr>
          <p:cNvPr id="1025" name="Picture 1" descr="http://www.tcpipguide.com/free/diagrams/funpacketswitching.png"/>
          <p:cNvPicPr>
            <a:picLocks noChangeAspect="1" noChangeArrowheads="1"/>
          </p:cNvPicPr>
          <p:nvPr/>
        </p:nvPicPr>
        <p:blipFill>
          <a:blip r:embed="rId2" r:link="rId3"/>
          <a:srcRect/>
          <a:stretch>
            <a:fillRect/>
          </a:stretch>
        </p:blipFill>
        <p:spPr bwMode="auto">
          <a:xfrm>
            <a:off x="714347" y="1714488"/>
            <a:ext cx="8046517" cy="3000396"/>
          </a:xfrm>
          <a:prstGeom prst="rect">
            <a:avLst/>
          </a:prstGeom>
          <a:noFill/>
        </p:spPr>
      </p:pic>
      <p:sp>
        <p:nvSpPr>
          <p:cNvPr id="7" name="Content Placeholder 6"/>
          <p:cNvSpPr>
            <a:spLocks noGrp="1"/>
          </p:cNvSpPr>
          <p:nvPr>
            <p:ph idx="1"/>
          </p:nvPr>
        </p:nvSpPr>
        <p:spPr>
          <a:xfrm>
            <a:off x="914400" y="4860158"/>
            <a:ext cx="7772400" cy="1640676"/>
          </a:xfrm>
        </p:spPr>
        <p:txBody>
          <a:bodyPr>
            <a:normAutofit fontScale="92500" lnSpcReduction="10000"/>
          </a:bodyPr>
          <a:lstStyle/>
          <a:p>
            <a:pPr marL="95250" indent="-26988">
              <a:buNone/>
            </a:pPr>
            <a:r>
              <a:rPr lang="en-US" dirty="0" smtClean="0"/>
              <a:t>In a packet-switched network, </a:t>
            </a:r>
            <a:r>
              <a:rPr lang="id-ID" dirty="0" smtClean="0"/>
              <a:t>b</a:t>
            </a:r>
            <a:r>
              <a:rPr lang="en-US" dirty="0" smtClean="0"/>
              <a:t>locks of data, even from the same file or communication, may take any number of paths as it journeys from one device to another </a:t>
            </a:r>
            <a:endParaRPr lang="id-ID" dirty="0" smtClean="0"/>
          </a:p>
          <a:p>
            <a:pPr>
              <a:buNone/>
            </a:pP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1)">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ea typeface="Times New Roman"/>
              </a:rPr>
              <a:t>Network Message Formatting</a:t>
            </a:r>
            <a:r>
              <a:rPr lang="id-ID" b="1" dirty="0" smtClean="0">
                <a:latin typeface="Times New Roman"/>
                <a:ea typeface="Times New Roman"/>
              </a:rPr>
              <a:t/>
            </a:r>
            <a:br>
              <a:rPr lang="id-ID" b="1" dirty="0" smtClean="0">
                <a:latin typeface="Times New Roman"/>
                <a:ea typeface="Times New Roman"/>
              </a:rPr>
            </a:br>
            <a:endParaRPr lang="id-ID" b="1" dirty="0"/>
          </a:p>
        </p:txBody>
      </p:sp>
      <p:sp>
        <p:nvSpPr>
          <p:cNvPr id="3" name="Content Placeholder 2"/>
          <p:cNvSpPr>
            <a:spLocks noGrp="1"/>
          </p:cNvSpPr>
          <p:nvPr>
            <p:ph idx="1"/>
          </p:nvPr>
        </p:nvSpPr>
        <p:spPr/>
        <p:txBody>
          <a:bodyPr>
            <a:normAutofit/>
          </a:bodyPr>
          <a:lstStyle/>
          <a:p>
            <a:pPr fontAlgn="base"/>
            <a:r>
              <a:rPr lang="en-US" sz="3200" dirty="0" smtClean="0">
                <a:latin typeface="Arial"/>
                <a:ea typeface="Times New Roman"/>
              </a:rPr>
              <a:t>In the most general of terms, a message consists of a </a:t>
            </a:r>
            <a:r>
              <a:rPr lang="en-US" sz="3200" i="1" dirty="0" smtClean="0">
                <a:latin typeface="Arial"/>
                <a:ea typeface="Times New Roman"/>
              </a:rPr>
              <a:t>data payload</a:t>
            </a:r>
            <a:r>
              <a:rPr lang="en-US" sz="3200" dirty="0" smtClean="0">
                <a:latin typeface="Arial"/>
                <a:ea typeface="Times New Roman"/>
              </a:rPr>
              <a:t> to be communicated, bracketed by a set of </a:t>
            </a:r>
            <a:r>
              <a:rPr lang="en-US" sz="3200" i="1" dirty="0" smtClean="0">
                <a:latin typeface="Arial"/>
                <a:ea typeface="Times New Roman"/>
              </a:rPr>
              <a:t>header</a:t>
            </a:r>
            <a:r>
              <a:rPr lang="en-US" sz="3200" dirty="0" smtClean="0">
                <a:latin typeface="Arial"/>
                <a:ea typeface="Times New Roman"/>
              </a:rPr>
              <a:t> and </a:t>
            </a:r>
            <a:r>
              <a:rPr lang="en-US" sz="3200" i="1" dirty="0" smtClean="0">
                <a:latin typeface="Arial"/>
                <a:ea typeface="Times New Roman"/>
              </a:rPr>
              <a:t>footer</a:t>
            </a:r>
            <a:r>
              <a:rPr lang="en-US" sz="3200" dirty="0" smtClean="0">
                <a:latin typeface="Arial"/>
                <a:ea typeface="Times New Roman"/>
              </a:rPr>
              <a:t> fields. </a:t>
            </a:r>
            <a:endParaRPr lang="id-ID" sz="3200" dirty="0" smtClean="0">
              <a:latin typeface="Arial"/>
              <a:ea typeface="Times New Roman"/>
            </a:endParaRPr>
          </a:p>
          <a:p>
            <a:pPr fontAlgn="base"/>
            <a:endParaRPr lang="id-ID" dirty="0"/>
          </a:p>
        </p:txBody>
      </p:sp>
      <p:pic>
        <p:nvPicPr>
          <p:cNvPr id="4" name="Picture 1" descr="http://www.tcpipguide.com/free/diagrams/funformatting.png"/>
          <p:cNvPicPr>
            <a:picLocks noChangeAspect="1" noChangeArrowheads="1"/>
          </p:cNvPicPr>
          <p:nvPr/>
        </p:nvPicPr>
        <p:blipFill>
          <a:blip r:embed="rId2" r:link="rId3"/>
          <a:srcRect/>
          <a:stretch>
            <a:fillRect/>
          </a:stretch>
        </p:blipFill>
        <p:spPr bwMode="auto">
          <a:xfrm>
            <a:off x="1624032" y="4500580"/>
            <a:ext cx="573405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Transmission Methods </a:t>
            </a:r>
            <a:r>
              <a:rPr lang="id-ID" dirty="0" smtClean="0"/>
              <a:t/>
            </a:r>
            <a:br>
              <a:rPr lang="id-ID" dirty="0" smtClean="0"/>
            </a:br>
            <a:endParaRPr lang="id-ID" dirty="0"/>
          </a:p>
        </p:txBody>
      </p:sp>
      <p:sp>
        <p:nvSpPr>
          <p:cNvPr id="3" name="Content Placeholder 2"/>
          <p:cNvSpPr>
            <a:spLocks noGrp="1"/>
          </p:cNvSpPr>
          <p:nvPr>
            <p:ph idx="1"/>
          </p:nvPr>
        </p:nvSpPr>
        <p:spPr/>
        <p:txBody>
          <a:bodyPr>
            <a:normAutofit fontScale="85000" lnSpcReduction="20000"/>
          </a:bodyPr>
          <a:lstStyle/>
          <a:p>
            <a:pPr lvl="0"/>
            <a:r>
              <a:rPr lang="en-US" b="1" dirty="0" err="1" smtClean="0">
                <a:solidFill>
                  <a:srgbClr val="FFFF00"/>
                </a:solidFill>
              </a:rPr>
              <a:t>Unicast</a:t>
            </a:r>
            <a:r>
              <a:rPr lang="en-US" b="1" dirty="0" smtClean="0">
                <a:solidFill>
                  <a:srgbClr val="FFFF00"/>
                </a:solidFill>
              </a:rPr>
              <a:t> Messages</a:t>
            </a:r>
            <a:r>
              <a:rPr lang="en-US" b="1" dirty="0" smtClean="0"/>
              <a:t>:</a:t>
            </a:r>
            <a:r>
              <a:rPr lang="en-US" dirty="0" smtClean="0"/>
              <a:t> </a:t>
            </a:r>
            <a:endParaRPr lang="id-ID" dirty="0" smtClean="0"/>
          </a:p>
          <a:p>
            <a:pPr lvl="0">
              <a:buNone/>
            </a:pPr>
            <a:r>
              <a:rPr lang="id-ID" dirty="0" smtClean="0"/>
              <a:t>	</a:t>
            </a:r>
            <a:r>
              <a:rPr lang="en-US" dirty="0" smtClean="0"/>
              <a:t>These are messages that are sent from one device to another device; they are not intended for others. </a:t>
            </a:r>
            <a:endParaRPr lang="id-ID" dirty="0" smtClean="0"/>
          </a:p>
          <a:p>
            <a:pPr lvl="0">
              <a:buNone/>
            </a:pPr>
            <a:r>
              <a:rPr lang="id-ID" dirty="0" smtClean="0"/>
              <a:t>	</a:t>
            </a:r>
            <a:r>
              <a:rPr lang="en-US" dirty="0" smtClean="0"/>
              <a:t>If you have a </a:t>
            </a:r>
            <a:r>
              <a:rPr lang="en-US" u="sng" dirty="0" smtClean="0">
                <a:hlinkClick r:id="rId2"/>
              </a:rPr>
              <a:t>friend</a:t>
            </a:r>
            <a:r>
              <a:rPr lang="en-US" dirty="0" smtClean="0"/>
              <a:t> at this social event, this is the equivalent of pulling him or her aside for a private conversation. </a:t>
            </a:r>
            <a:endParaRPr lang="id-ID" dirty="0" smtClean="0"/>
          </a:p>
          <a:p>
            <a:pPr lvl="0">
              <a:buNone/>
            </a:pPr>
            <a:r>
              <a:rPr lang="id-ID" dirty="0" smtClean="0"/>
              <a:t>	</a:t>
            </a:r>
            <a:r>
              <a:rPr lang="en-US" dirty="0" smtClean="0"/>
              <a:t>Of course, there is still the possibility of someone else at the event overhearing your conversation—or even eavesdropping on it. </a:t>
            </a:r>
            <a:endParaRPr lang="id-ID" dirty="0" smtClean="0"/>
          </a:p>
          <a:p>
            <a:pPr lvl="0">
              <a:buNone/>
            </a:pPr>
            <a:r>
              <a:rPr lang="id-ID" dirty="0" smtClean="0"/>
              <a:t>	</a:t>
            </a:r>
            <a:r>
              <a:rPr lang="en-US" dirty="0" smtClean="0"/>
              <a:t>The same is true in networking as well—addressing a message to a particular </a:t>
            </a:r>
            <a:r>
              <a:rPr lang="en-US" u="sng" dirty="0" smtClean="0">
                <a:hlinkClick r:id="rId2"/>
              </a:rPr>
              <a:t>computer</a:t>
            </a:r>
            <a:r>
              <a:rPr lang="en-US" dirty="0" smtClean="0"/>
              <a:t> doesn't guarantee that others won't also read it, just that they normally will not do so. </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Transmission Methods </a:t>
            </a:r>
            <a:r>
              <a:rPr lang="id-ID" dirty="0" smtClean="0"/>
              <a:t/>
            </a:r>
            <a:br>
              <a:rPr lang="id-ID" dirty="0" smtClean="0"/>
            </a:br>
            <a:endParaRPr lang="id-ID" dirty="0"/>
          </a:p>
        </p:txBody>
      </p:sp>
      <p:sp>
        <p:nvSpPr>
          <p:cNvPr id="3" name="Content Placeholder 2"/>
          <p:cNvSpPr>
            <a:spLocks noGrp="1"/>
          </p:cNvSpPr>
          <p:nvPr>
            <p:ph idx="1"/>
          </p:nvPr>
        </p:nvSpPr>
        <p:spPr/>
        <p:txBody>
          <a:bodyPr>
            <a:normAutofit fontScale="62500" lnSpcReduction="20000"/>
          </a:bodyPr>
          <a:lstStyle/>
          <a:p>
            <a:pPr lvl="0"/>
            <a:r>
              <a:rPr lang="en-US" b="1" dirty="0" smtClean="0">
                <a:solidFill>
                  <a:srgbClr val="FFFF00"/>
                </a:solidFill>
              </a:rPr>
              <a:t>Broadcast Messages</a:t>
            </a:r>
            <a:r>
              <a:rPr lang="en-US" b="1" dirty="0" smtClean="0"/>
              <a:t>:</a:t>
            </a:r>
            <a:r>
              <a:rPr lang="en-US" dirty="0" smtClean="0"/>
              <a:t> </a:t>
            </a:r>
            <a:endParaRPr lang="id-ID" dirty="0" smtClean="0"/>
          </a:p>
          <a:p>
            <a:pPr lvl="0">
              <a:buNone/>
            </a:pPr>
            <a:r>
              <a:rPr lang="id-ID" dirty="0" smtClean="0"/>
              <a:t>	</a:t>
            </a:r>
            <a:r>
              <a:rPr lang="en-US" dirty="0" smtClean="0"/>
              <a:t>As the name suggests, these messages are sent to every device on a network. </a:t>
            </a:r>
            <a:endParaRPr lang="id-ID" dirty="0" smtClean="0"/>
          </a:p>
          <a:p>
            <a:pPr lvl="0">
              <a:buNone/>
            </a:pPr>
            <a:r>
              <a:rPr lang="id-ID" dirty="0" smtClean="0"/>
              <a:t>	</a:t>
            </a:r>
            <a:r>
              <a:rPr lang="en-US" dirty="0" smtClean="0"/>
              <a:t>They are used when a piece of information actually needs communicating to everyone on the network, or used when the sending station needs to send to just one recipient, but doesn't know its address.</a:t>
            </a:r>
            <a:br>
              <a:rPr lang="en-US" dirty="0" smtClean="0"/>
            </a:br>
            <a:r>
              <a:rPr lang="en-US" dirty="0" smtClean="0"/>
              <a:t/>
            </a:r>
            <a:br>
              <a:rPr lang="en-US" dirty="0" smtClean="0"/>
            </a:br>
            <a:endParaRPr lang="id-ID" dirty="0" smtClean="0"/>
          </a:p>
          <a:p>
            <a:pPr lvl="1">
              <a:buNone/>
            </a:pPr>
            <a:r>
              <a:rPr lang="id-ID" dirty="0" smtClean="0"/>
              <a:t>	</a:t>
            </a:r>
            <a:r>
              <a:rPr lang="en-US" dirty="0" smtClean="0"/>
              <a:t>For example, suppose a new arrival at the social gathering saw a blue sedan with New Hampshire plates in the parking lot that had its lights left on. </a:t>
            </a:r>
            <a:endParaRPr lang="id-ID" dirty="0" smtClean="0"/>
          </a:p>
          <a:p>
            <a:pPr lvl="1">
              <a:buNone/>
            </a:pPr>
            <a:r>
              <a:rPr lang="id-ID" dirty="0" smtClean="0"/>
              <a:t>	</a:t>
            </a:r>
            <a:r>
              <a:rPr lang="en-US" dirty="0" smtClean="0"/>
              <a:t>He of course does not know whose car this is. </a:t>
            </a:r>
            <a:endParaRPr lang="id-ID" dirty="0" smtClean="0"/>
          </a:p>
          <a:p>
            <a:pPr lvl="1">
              <a:buNone/>
            </a:pPr>
            <a:r>
              <a:rPr lang="id-ID" dirty="0" smtClean="0"/>
              <a:t>	</a:t>
            </a:r>
            <a:r>
              <a:rPr lang="en-US" dirty="0" smtClean="0"/>
              <a:t>The best way to communicate this information is to broadcast it by having the host make an announcement that will be heard by all, including the vehicle’s owner. </a:t>
            </a:r>
            <a:endParaRPr lang="id-ID" dirty="0" smtClean="0"/>
          </a:p>
          <a:p>
            <a:pPr lvl="1">
              <a:buNone/>
            </a:pPr>
            <a:r>
              <a:rPr lang="id-ID" dirty="0" smtClean="0"/>
              <a:t>	</a:t>
            </a:r>
            <a:r>
              <a:rPr lang="en-US" dirty="0" smtClean="0"/>
              <a:t>In networks, broadcast messages are used for a variety of purposes, including finding the locations of particular stations or the devices that manage different services. </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Transmission Methods </a:t>
            </a:r>
            <a:r>
              <a:rPr lang="id-ID" dirty="0" smtClean="0"/>
              <a:t/>
            </a:r>
            <a:br>
              <a:rPr lang="id-ID" dirty="0" smtClean="0"/>
            </a:br>
            <a:endParaRPr lang="id-ID" dirty="0"/>
          </a:p>
        </p:txBody>
      </p:sp>
      <p:sp>
        <p:nvSpPr>
          <p:cNvPr id="3" name="Content Placeholder 2"/>
          <p:cNvSpPr>
            <a:spLocks noGrp="1"/>
          </p:cNvSpPr>
          <p:nvPr>
            <p:ph idx="1"/>
          </p:nvPr>
        </p:nvSpPr>
        <p:spPr/>
        <p:txBody>
          <a:bodyPr>
            <a:normAutofit/>
          </a:bodyPr>
          <a:lstStyle/>
          <a:p>
            <a:r>
              <a:rPr lang="en-US" b="1" dirty="0" smtClean="0">
                <a:solidFill>
                  <a:srgbClr val="FFFF00"/>
                </a:solidFill>
              </a:rPr>
              <a:t>Multicast Messages</a:t>
            </a:r>
            <a:r>
              <a:rPr lang="en-US" b="1" dirty="0" smtClean="0"/>
              <a:t>:</a:t>
            </a:r>
            <a:r>
              <a:rPr lang="en-US" dirty="0" smtClean="0"/>
              <a:t> </a:t>
            </a:r>
            <a:endParaRPr lang="id-ID" dirty="0" smtClean="0"/>
          </a:p>
          <a:p>
            <a:pPr>
              <a:buNone/>
            </a:pPr>
            <a:r>
              <a:rPr lang="id-ID" dirty="0" smtClean="0"/>
              <a:t>	</a:t>
            </a:r>
            <a:r>
              <a:rPr lang="en-US" dirty="0" smtClean="0"/>
              <a:t>These are a compromise between the previous two types: they are sent to a group of stations that meet a particular set of criteria. </a:t>
            </a:r>
            <a:endParaRPr lang="id-ID" dirty="0" smtClean="0"/>
          </a:p>
          <a:p>
            <a:pPr>
              <a:buNone/>
            </a:pPr>
            <a:r>
              <a:rPr lang="id-ID" dirty="0" smtClean="0"/>
              <a:t>	</a:t>
            </a:r>
            <a:r>
              <a:rPr lang="en-US" dirty="0" smtClean="0"/>
              <a:t>These stations are usually related to each other in some way, such as serving a common function, or being set up into a particular </a:t>
            </a:r>
            <a:r>
              <a:rPr lang="en-US" i="1" dirty="0" smtClean="0"/>
              <a:t>multicast group</a:t>
            </a:r>
            <a:r>
              <a:rPr lang="en-US" dirty="0" smtClean="0"/>
              <a:t>. </a:t>
            </a:r>
            <a:endParaRPr lang="id-ID" dirty="0" smtClean="0"/>
          </a:p>
          <a:p>
            <a:pPr>
              <a:buNone/>
            </a:pP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Transmission Methods</a:t>
            </a:r>
            <a:endParaRPr lang="id-ID" dirty="0"/>
          </a:p>
        </p:txBody>
      </p:sp>
      <p:sp>
        <p:nvSpPr>
          <p:cNvPr id="3" name="Content Placeholder 2"/>
          <p:cNvSpPr>
            <a:spLocks noGrp="1"/>
          </p:cNvSpPr>
          <p:nvPr>
            <p:ph idx="1"/>
          </p:nvPr>
        </p:nvSpPr>
        <p:spPr/>
        <p:txBody>
          <a:bodyPr/>
          <a:lstStyle/>
          <a:p>
            <a:endParaRPr lang="id-ID"/>
          </a:p>
        </p:txBody>
      </p:sp>
      <p:pic>
        <p:nvPicPr>
          <p:cNvPr id="46082" name="Picture 2" descr="funaddressing"/>
          <p:cNvPicPr>
            <a:picLocks noChangeAspect="1" noChangeArrowheads="1"/>
          </p:cNvPicPr>
          <p:nvPr/>
        </p:nvPicPr>
        <p:blipFill>
          <a:blip r:embed="rId2"/>
          <a:srcRect/>
          <a:stretch>
            <a:fillRect/>
          </a:stretch>
        </p:blipFill>
        <p:spPr bwMode="auto">
          <a:xfrm>
            <a:off x="2116462" y="1285861"/>
            <a:ext cx="5003461" cy="5429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heel(1)">
                                      <p:cBhvr>
                                        <p:cTn id="7"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Structural Models and Client/Server and Peer-to-Peer Networking</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Reed's law</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Reed's law</a:t>
            </a:r>
            <a:r>
              <a:rPr lang="en-US" dirty="0"/>
              <a:t> is the assertion of </a:t>
            </a:r>
            <a:r>
              <a:rPr lang="en-US" dirty="0">
                <a:hlinkClick r:id="rId2" tooltip="David P. Reed"/>
              </a:rPr>
              <a:t>David P. Reed</a:t>
            </a:r>
            <a:r>
              <a:rPr lang="en-US" dirty="0"/>
              <a:t> that the </a:t>
            </a:r>
            <a:r>
              <a:rPr lang="en-US" dirty="0">
                <a:hlinkClick r:id="rId3" tooltip="Utility"/>
              </a:rPr>
              <a:t>utility</a:t>
            </a:r>
            <a:r>
              <a:rPr lang="en-US" dirty="0"/>
              <a:t> of large </a:t>
            </a:r>
            <a:r>
              <a:rPr lang="en-US" dirty="0">
                <a:hlinkClick r:id="rId4" tooltip="wiktionary:Network"/>
              </a:rPr>
              <a:t>networks</a:t>
            </a:r>
            <a:r>
              <a:rPr lang="en-US" dirty="0"/>
              <a:t>, particularly </a:t>
            </a:r>
            <a:r>
              <a:rPr lang="en-US" dirty="0">
                <a:hlinkClick r:id="rId5" tooltip="Social network"/>
              </a:rPr>
              <a:t>social networks</a:t>
            </a:r>
            <a:r>
              <a:rPr lang="en-US" dirty="0"/>
              <a:t>, can </a:t>
            </a:r>
            <a:r>
              <a:rPr lang="en-US" dirty="0">
                <a:hlinkClick r:id="rId6" tooltip="Exponential growth"/>
              </a:rPr>
              <a:t>scale exponentially</a:t>
            </a:r>
            <a:r>
              <a:rPr lang="en-US" dirty="0"/>
              <a:t> with the size of the network.</a:t>
            </a:r>
          </a:p>
          <a:p>
            <a:r>
              <a:rPr lang="en-US" dirty="0"/>
              <a:t>The reason for this is that the number of possible sub-groups of network participants is 2</a:t>
            </a:r>
            <a:r>
              <a:rPr lang="en-US" i="1" baseline="30000" dirty="0"/>
              <a:t>N</a:t>
            </a:r>
            <a:r>
              <a:rPr lang="en-US" dirty="0"/>
              <a:t> − </a:t>
            </a:r>
            <a:r>
              <a:rPr lang="en-US" i="1" dirty="0"/>
              <a:t>N</a:t>
            </a:r>
            <a:r>
              <a:rPr lang="en-US" dirty="0"/>
              <a:t> − 1, where </a:t>
            </a:r>
            <a:r>
              <a:rPr lang="en-US" i="1" dirty="0"/>
              <a:t>N</a:t>
            </a:r>
            <a:r>
              <a:rPr lang="en-US" dirty="0"/>
              <a:t> is the number of participants. This grows much more rapidly than </a:t>
            </a:r>
            <a:r>
              <a:rPr lang="en-US" dirty="0" smtClean="0"/>
              <a:t>either </a:t>
            </a:r>
          </a:p>
          <a:p>
            <a:pPr lvl="1"/>
            <a:r>
              <a:rPr lang="en-US" dirty="0" smtClean="0"/>
              <a:t>the </a:t>
            </a:r>
            <a:r>
              <a:rPr lang="en-US" dirty="0"/>
              <a:t>number of participants, </a:t>
            </a:r>
            <a:r>
              <a:rPr lang="en-US" i="1" dirty="0"/>
              <a:t>N</a:t>
            </a:r>
            <a:r>
              <a:rPr lang="en-US" dirty="0"/>
              <a:t>, </a:t>
            </a:r>
            <a:r>
              <a:rPr lang="en-US" dirty="0" smtClean="0"/>
              <a:t>or</a:t>
            </a:r>
          </a:p>
          <a:p>
            <a:pPr lvl="1"/>
            <a:r>
              <a:rPr lang="en-US" dirty="0" smtClean="0"/>
              <a:t>the </a:t>
            </a:r>
            <a:r>
              <a:rPr lang="en-US" dirty="0"/>
              <a:t>number of possible pair connections, </a:t>
            </a:r>
            <a:r>
              <a:rPr lang="en-US" i="1" dirty="0"/>
              <a:t>N</a:t>
            </a:r>
            <a:r>
              <a:rPr lang="en-US" dirty="0"/>
              <a:t>(</a:t>
            </a:r>
            <a:r>
              <a:rPr lang="en-US" i="1" dirty="0"/>
              <a:t>N</a:t>
            </a:r>
            <a:r>
              <a:rPr lang="en-US" dirty="0"/>
              <a:t> − 1)/2 (which follows </a:t>
            </a:r>
            <a:r>
              <a:rPr lang="en-US" dirty="0">
                <a:hlinkClick r:id="rId7" tooltip="Metcalfe's law"/>
              </a:rPr>
              <a:t>Metcalfe's law</a:t>
            </a:r>
            <a:r>
              <a:rPr lang="en-US" dirty="0"/>
              <a:t>).</a:t>
            </a:r>
          </a:p>
          <a:p>
            <a:pPr marL="404813" indent="0">
              <a:buNone/>
            </a:pPr>
            <a:r>
              <a:rPr lang="en-US" dirty="0"/>
              <a:t>so that even if the utility of groups available to be joined is very small on a peer-group basis, eventually the </a:t>
            </a:r>
            <a:r>
              <a:rPr lang="en-US" dirty="0">
                <a:hlinkClick r:id="rId8" tooltip="Network effect"/>
              </a:rPr>
              <a:t>network effect</a:t>
            </a:r>
            <a:r>
              <a:rPr lang="en-US" dirty="0"/>
              <a:t> of potential group membership can dominate the overall economics of the system.</a:t>
            </a:r>
          </a:p>
          <a:p>
            <a:endParaRPr lang="en-US" dirty="0"/>
          </a:p>
        </p:txBody>
      </p:sp>
    </p:spTree>
    <p:extLst>
      <p:ext uri="{BB962C8B-B14F-4D97-AF65-F5344CB8AC3E}">
        <p14:creationId xmlns:p14="http://schemas.microsoft.com/office/powerpoint/2010/main" val="4017055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Peer-to-Peer Networking</a:t>
            </a:r>
            <a:r>
              <a:rPr lang="id-ID" dirty="0" smtClean="0"/>
              <a:t/>
            </a:r>
            <a:br>
              <a:rPr lang="id-ID" dirty="0" smtClean="0"/>
            </a:br>
            <a:endParaRPr lang="id-ID" dirty="0"/>
          </a:p>
        </p:txBody>
      </p:sp>
      <p:sp>
        <p:nvSpPr>
          <p:cNvPr id="3" name="Content Placeholder 2"/>
          <p:cNvSpPr>
            <a:spLocks noGrp="1"/>
          </p:cNvSpPr>
          <p:nvPr>
            <p:ph idx="1"/>
          </p:nvPr>
        </p:nvSpPr>
        <p:spPr>
          <a:xfrm>
            <a:off x="5357818" y="1783560"/>
            <a:ext cx="3328982" cy="4572000"/>
          </a:xfrm>
        </p:spPr>
        <p:txBody>
          <a:bodyPr>
            <a:normAutofit fontScale="77500" lnSpcReduction="20000"/>
          </a:bodyPr>
          <a:lstStyle/>
          <a:p>
            <a:r>
              <a:rPr lang="en-US" dirty="0" smtClean="0"/>
              <a:t>In this model, each device on the network is treated as a peer, or equal. </a:t>
            </a:r>
            <a:endParaRPr lang="id-ID" dirty="0" smtClean="0"/>
          </a:p>
          <a:p>
            <a:r>
              <a:rPr lang="en-US" dirty="0" smtClean="0"/>
              <a:t>Each device can send requests and responses, and none are specifically designated as performing a particular role. </a:t>
            </a:r>
            <a:endParaRPr lang="id-ID" dirty="0" smtClean="0"/>
          </a:p>
          <a:p>
            <a:r>
              <a:rPr lang="en-US" dirty="0" smtClean="0"/>
              <a:t>This model is more often used in very small networks.</a:t>
            </a:r>
            <a:endParaRPr lang="id-ID" dirty="0"/>
          </a:p>
        </p:txBody>
      </p:sp>
      <p:pic>
        <p:nvPicPr>
          <p:cNvPr id="47106" name="Picture 2" descr="funpeertopeer"/>
          <p:cNvPicPr>
            <a:picLocks noChangeAspect="1" noChangeArrowheads="1"/>
          </p:cNvPicPr>
          <p:nvPr/>
        </p:nvPicPr>
        <p:blipFill>
          <a:blip r:embed="rId2"/>
          <a:srcRect/>
          <a:stretch>
            <a:fillRect/>
          </a:stretch>
        </p:blipFill>
        <p:spPr bwMode="auto">
          <a:xfrm>
            <a:off x="928662" y="1714488"/>
            <a:ext cx="4381500" cy="466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heel(1)">
                                      <p:cBhvr>
                                        <p:cTn id="7" dur="20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Client/Server Networking</a:t>
            </a:r>
            <a:r>
              <a:rPr lang="id-ID" dirty="0" smtClean="0"/>
              <a:t/>
            </a:r>
            <a:br>
              <a:rPr lang="id-ID" dirty="0" smtClean="0"/>
            </a:br>
            <a:endParaRPr lang="id-ID" dirty="0"/>
          </a:p>
        </p:txBody>
      </p:sp>
      <p:sp>
        <p:nvSpPr>
          <p:cNvPr id="3" name="Content Placeholder 2"/>
          <p:cNvSpPr>
            <a:spLocks noGrp="1"/>
          </p:cNvSpPr>
          <p:nvPr>
            <p:ph idx="1"/>
          </p:nvPr>
        </p:nvSpPr>
        <p:spPr>
          <a:xfrm>
            <a:off x="4714876" y="1783560"/>
            <a:ext cx="3971924" cy="4572000"/>
          </a:xfrm>
        </p:spPr>
        <p:txBody>
          <a:bodyPr>
            <a:normAutofit fontScale="70000" lnSpcReduction="20000"/>
          </a:bodyPr>
          <a:lstStyle/>
          <a:p>
            <a:r>
              <a:rPr lang="en-US" dirty="0" smtClean="0"/>
              <a:t>In the client/server model, a small number of devices are designated as servers and equipped with special hardware and software that allows them to more efficiently interact simultaneously with multiple client machines. </a:t>
            </a:r>
            <a:endParaRPr lang="id-ID" dirty="0" smtClean="0"/>
          </a:p>
          <a:p>
            <a:r>
              <a:rPr lang="en-US" dirty="0" smtClean="0"/>
              <a:t>While the clients can still interact with each other, most of the time they send requests of various sorts to the server, and the server sends back responses to them.</a:t>
            </a:r>
            <a:endParaRPr lang="id-ID" dirty="0"/>
          </a:p>
        </p:txBody>
      </p:sp>
      <p:pic>
        <p:nvPicPr>
          <p:cNvPr id="48130" name="Picture 2" descr="funclientserver"/>
          <p:cNvPicPr>
            <a:picLocks noChangeAspect="1" noChangeArrowheads="1"/>
          </p:cNvPicPr>
          <p:nvPr/>
        </p:nvPicPr>
        <p:blipFill>
          <a:blip r:embed="rId2"/>
          <a:srcRect/>
          <a:stretch>
            <a:fillRect/>
          </a:stretch>
        </p:blipFill>
        <p:spPr bwMode="auto">
          <a:xfrm>
            <a:off x="95250" y="1690708"/>
            <a:ext cx="4476750" cy="466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1)">
                                      <p:cBhvr>
                                        <p:cTn id="7" dur="2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Types and Sizes of Networks </a:t>
            </a:r>
            <a:r>
              <a:rPr lang="id-ID" dirty="0" smtClean="0"/>
              <a:t/>
            </a:r>
            <a:br>
              <a:rPr lang="id-ID" dirty="0" smtClean="0"/>
            </a:b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t>Fundamental Network Classifications</a:t>
            </a:r>
            <a:r>
              <a:rPr lang="en-US" sz="3200" dirty="0" smtClean="0"/>
              <a:t> </a:t>
            </a:r>
            <a:r>
              <a:rPr lang="id-ID" sz="3200" dirty="0" smtClean="0"/>
              <a:t/>
            </a:r>
            <a:br>
              <a:rPr lang="id-ID" sz="3200" dirty="0" smtClean="0"/>
            </a:br>
            <a:endParaRPr lang="id-ID"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three general classes:</a:t>
            </a:r>
            <a:endParaRPr lang="id-ID" dirty="0" smtClean="0"/>
          </a:p>
          <a:p>
            <a:pPr lvl="0"/>
            <a:r>
              <a:rPr lang="en-US" b="1" dirty="0" smtClean="0"/>
              <a:t>Local Area Networks (LANs): </a:t>
            </a:r>
            <a:r>
              <a:rPr lang="en-US" dirty="0" smtClean="0"/>
              <a:t>Networks that connect together computers that are relatively close to each other—generally, within the same room or building. </a:t>
            </a:r>
            <a:endParaRPr lang="id-ID" dirty="0" smtClean="0"/>
          </a:p>
          <a:p>
            <a:pPr lvl="0"/>
            <a:endParaRPr lang="id-ID" dirty="0" smtClean="0"/>
          </a:p>
          <a:p>
            <a:pPr lvl="0"/>
            <a:r>
              <a:rPr lang="en-US" b="1" dirty="0" smtClean="0"/>
              <a:t>Wireless Local Area Networks (Wireless LANs or WLANs): </a:t>
            </a:r>
            <a:r>
              <a:rPr lang="en-US" dirty="0" smtClean="0"/>
              <a:t>Local area networks that connect devices without wires, using radio frequencies or light. </a:t>
            </a:r>
            <a:endParaRPr lang="id-ID" dirty="0" smtClean="0"/>
          </a:p>
          <a:p>
            <a:pPr lvl="0"/>
            <a:endParaRPr lang="id-ID" dirty="0" smtClean="0"/>
          </a:p>
          <a:p>
            <a:pPr lvl="0"/>
            <a:r>
              <a:rPr lang="en-US" b="1" dirty="0" smtClean="0"/>
              <a:t>Wide Area Networks (WANs): </a:t>
            </a:r>
            <a:r>
              <a:rPr lang="en-US" dirty="0" smtClean="0"/>
              <a:t>Networks that connect together devices or other networks over a greater distance than is practical for local area networking. </a:t>
            </a:r>
            <a:br>
              <a:rPr lang="en-US" dirty="0" smtClean="0"/>
            </a:br>
            <a:r>
              <a:rPr lang="en-US" dirty="0" smtClean="0"/>
              <a:t/>
            </a:r>
            <a:br>
              <a:rPr lang="en-US" dirty="0" smtClean="0"/>
            </a:br>
            <a:r>
              <a:rPr lang="en-US" dirty="0" smtClean="0"/>
              <a:t>More often than not, WANs are used to link together physically distant LANs. </a:t>
            </a:r>
            <a:endParaRPr lang="id-ID" dirty="0" smtClean="0"/>
          </a:p>
          <a:p>
            <a:pPr lvl="0">
              <a:buNone/>
            </a:pPr>
            <a:r>
              <a:rPr lang="id-ID" dirty="0" smtClean="0"/>
              <a:t>	</a:t>
            </a:r>
            <a:r>
              <a:rPr lang="en-US" dirty="0" smtClean="0"/>
              <a:t>For example, a company with locations in two different cities would normally set up a LAN in each building and then connect them together in a WAN. I also consider most Internet access technologies to be a form of wide area networking, though some might not agree with that. </a:t>
            </a:r>
            <a:endParaRPr lang="id-ID" dirty="0" smtClean="0"/>
          </a:p>
          <a:p>
            <a:pPr lvl="0">
              <a:buNone/>
            </a:pPr>
            <a:r>
              <a:rPr lang="id-ID" dirty="0" smtClean="0"/>
              <a:t>	</a:t>
            </a:r>
            <a:r>
              <a:rPr lang="en-US" dirty="0" smtClean="0"/>
              <a:t>There is also the term </a:t>
            </a:r>
            <a:r>
              <a:rPr lang="en-US" i="1" dirty="0" smtClean="0"/>
              <a:t>wireless WAN</a:t>
            </a:r>
            <a:r>
              <a:rPr lang="en-US" dirty="0" smtClean="0"/>
              <a:t> (</a:t>
            </a:r>
            <a:r>
              <a:rPr lang="en-US" i="1" dirty="0" smtClean="0"/>
              <a:t>WWAN</a:t>
            </a:r>
            <a:r>
              <a:rPr lang="en-US" dirty="0" smtClean="0"/>
              <a:t>), which just refers to a WAN that uses wireless technology. </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Network Types </a:t>
            </a:r>
            <a:r>
              <a:rPr lang="id-ID" dirty="0" smtClean="0"/>
              <a:t/>
            </a:r>
            <a:br>
              <a:rPr lang="id-ID" dirty="0" smtClean="0"/>
            </a:br>
            <a:endParaRPr lang="id-ID" dirty="0"/>
          </a:p>
        </p:txBody>
      </p:sp>
      <p:sp>
        <p:nvSpPr>
          <p:cNvPr id="3" name="Content Placeholder 2"/>
          <p:cNvSpPr>
            <a:spLocks noGrp="1"/>
          </p:cNvSpPr>
          <p:nvPr>
            <p:ph idx="1"/>
          </p:nvPr>
        </p:nvSpPr>
        <p:spPr/>
        <p:txBody>
          <a:bodyPr>
            <a:noAutofit/>
          </a:bodyPr>
          <a:lstStyle/>
          <a:p>
            <a:r>
              <a:rPr lang="en-US" sz="1800" dirty="0" smtClean="0"/>
              <a:t>The blurry line between LAN and WAN is becoming more muddled every years. One reason is the emergence of “intermediate” network types that straddle the line between these more familiar terms.</a:t>
            </a:r>
            <a:endParaRPr lang="id-ID" sz="1800" dirty="0" smtClean="0"/>
          </a:p>
          <a:p>
            <a:pPr lvl="0"/>
            <a:r>
              <a:rPr lang="en-US" sz="1800" b="1" dirty="0" smtClean="0"/>
              <a:t>Campus Area Networks (CANs): </a:t>
            </a:r>
            <a:r>
              <a:rPr lang="en-US" sz="1800" dirty="0" smtClean="0"/>
              <a:t>A </a:t>
            </a:r>
            <a:r>
              <a:rPr lang="en-US" sz="1800" i="1" dirty="0" smtClean="0"/>
              <a:t>campus area network (CAN)</a:t>
            </a:r>
            <a:r>
              <a:rPr lang="en-US" sz="1800" dirty="0" smtClean="0"/>
              <a:t> is one created to span multiple buildings in the same location, such as the campus of a university. Campus area networking is a “gray area”, since neither LANs nor WANs alone are always well-suited for this type of application. Often, a mix of LAN and WAN techniques are used for campus networking, depending on the characteristics of the campus and the needs of the organization. </a:t>
            </a:r>
            <a:endParaRPr lang="id-ID" sz="1800" dirty="0" smtClean="0"/>
          </a:p>
          <a:p>
            <a:pPr lvl="0"/>
            <a:r>
              <a:rPr lang="en-US" sz="1800" b="1" dirty="0" smtClean="0"/>
              <a:t>Metropolitan Area Networks (MANs): </a:t>
            </a:r>
            <a:r>
              <a:rPr lang="en-US" sz="1800" dirty="0" smtClean="0"/>
              <a:t>As the name implies, this refers to a network that spans a particular small region or a city. Metropolitan area networks can be considered either as “small WANs” that cover a limited geographical area, or as “large LANs” that cover an area greater than that normally associated with a local network. Wireless metropolitan area networks are of course sometimes called </a:t>
            </a:r>
            <a:r>
              <a:rPr lang="en-US" sz="1800" i="1" dirty="0" smtClean="0"/>
              <a:t>WMANs</a:t>
            </a:r>
            <a:r>
              <a:rPr lang="en-US" sz="1800" dirty="0" smtClean="0"/>
              <a:t>; IEEE 802.16 is an example of a WMAN standard. </a:t>
            </a:r>
            <a:endParaRPr lang="id-ID" sz="1800" dirty="0" smtClean="0"/>
          </a:p>
          <a:p>
            <a:endParaRPr lang="id-ID"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Personal Area Networks (PANs) </a:t>
            </a:r>
            <a:r>
              <a:rPr lang="id-ID" sz="3600" dirty="0" smtClean="0"/>
              <a:t/>
            </a:r>
            <a:br>
              <a:rPr lang="id-ID" sz="3600" dirty="0" smtClean="0"/>
            </a:br>
            <a:endParaRPr lang="id-ID" dirty="0"/>
          </a:p>
        </p:txBody>
      </p:sp>
      <p:sp>
        <p:nvSpPr>
          <p:cNvPr id="3" name="Content Placeholder 2"/>
          <p:cNvSpPr>
            <a:spLocks noGrp="1"/>
          </p:cNvSpPr>
          <p:nvPr>
            <p:ph idx="1"/>
          </p:nvPr>
        </p:nvSpPr>
        <p:spPr/>
        <p:txBody>
          <a:bodyPr>
            <a:normAutofit/>
          </a:bodyPr>
          <a:lstStyle/>
          <a:p>
            <a:r>
              <a:rPr lang="en-US" dirty="0" smtClean="0"/>
              <a:t>This type of network generally means a very small LAN with a range of only a few feet, intended mostly to connect together devices used by a single person (or very small group). </a:t>
            </a:r>
            <a:endParaRPr lang="id-ID" dirty="0" smtClean="0"/>
          </a:p>
          <a:p>
            <a:r>
              <a:rPr lang="en-US" dirty="0" smtClean="0"/>
              <a:t>The term is most commonly used in reference to Bluetooth / IEEE 802.15 wireless technology, so you will sometimes see the terms </a:t>
            </a:r>
            <a:r>
              <a:rPr lang="en-US" i="1" dirty="0" smtClean="0"/>
              <a:t>wireless personal area network (WPAN)</a:t>
            </a:r>
            <a:r>
              <a:rPr lang="en-US" dirty="0" smtClean="0"/>
              <a:t> and just </a:t>
            </a:r>
            <a:r>
              <a:rPr lang="en-US" i="1" dirty="0" smtClean="0"/>
              <a:t>PAN</a:t>
            </a:r>
            <a:r>
              <a:rPr lang="en-US" dirty="0" smtClean="0"/>
              <a:t> used interchangeably.</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Intranets and Extranets</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Internet</a:t>
            </a:r>
            <a:endParaRPr lang="id-ID" dirty="0"/>
          </a:p>
        </p:txBody>
      </p:sp>
      <p:sp>
        <p:nvSpPr>
          <p:cNvPr id="3" name="Content Placeholder 2"/>
          <p:cNvSpPr>
            <a:spLocks noGrp="1"/>
          </p:cNvSpPr>
          <p:nvPr>
            <p:ph idx="1"/>
          </p:nvPr>
        </p:nvSpPr>
        <p:spPr/>
        <p:txBody>
          <a:bodyPr/>
          <a:lstStyle/>
          <a:p>
            <a:r>
              <a:rPr lang="en-US" dirty="0" smtClean="0"/>
              <a:t>The Internet is defined not just as the </a:t>
            </a:r>
            <a:r>
              <a:rPr lang="en-US" dirty="0" smtClean="0">
                <a:hlinkClick r:id="rId2"/>
              </a:rPr>
              <a:t>computers</a:t>
            </a:r>
            <a:r>
              <a:rPr lang="en-US" dirty="0" smtClean="0"/>
              <a:t> that are connected to each other around the world, but as the set of services and features that it offers. </a:t>
            </a:r>
            <a:endParaRPr lang="id-ID" dirty="0" smtClean="0"/>
          </a:p>
          <a:p>
            <a:r>
              <a:rPr lang="en-US" dirty="0" smtClean="0"/>
              <a:t>More than that, the Internet defines a specific way of doing things, of </a:t>
            </a:r>
            <a:r>
              <a:rPr lang="en-US" dirty="0" smtClean="0">
                <a:hlinkClick r:id="rId2"/>
              </a:rPr>
              <a:t>sharing information</a:t>
            </a:r>
            <a:r>
              <a:rPr lang="en-US" dirty="0" smtClean="0"/>
              <a:t> and resources between people and companies</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Intranet</a:t>
            </a:r>
            <a:endParaRPr lang="id-ID" dirty="0"/>
          </a:p>
        </p:txBody>
      </p:sp>
      <p:sp>
        <p:nvSpPr>
          <p:cNvPr id="3" name="Content Placeholder 2"/>
          <p:cNvSpPr>
            <a:spLocks noGrp="1"/>
          </p:cNvSpPr>
          <p:nvPr>
            <p:ph idx="1"/>
          </p:nvPr>
        </p:nvSpPr>
        <p:spPr/>
        <p:txBody>
          <a:bodyPr>
            <a:normAutofit fontScale="92500" lnSpcReduction="20000"/>
          </a:bodyPr>
          <a:lstStyle/>
          <a:p>
            <a:r>
              <a:rPr lang="en-US" dirty="0" smtClean="0"/>
              <a:t>As Internet use and popularity exploded in the 1990s, many people realized that the techniques and </a:t>
            </a:r>
            <a:r>
              <a:rPr lang="en-US" dirty="0" smtClean="0">
                <a:hlinkClick r:id="rId2"/>
              </a:rPr>
              <a:t>technologies</a:t>
            </a:r>
            <a:r>
              <a:rPr lang="en-US" dirty="0" smtClean="0"/>
              <a:t> used on the Internet would be useful if applied to internal company networks as well. </a:t>
            </a:r>
            <a:endParaRPr lang="id-ID" dirty="0" smtClean="0"/>
          </a:p>
          <a:p>
            <a:r>
              <a:rPr lang="en-US" dirty="0" smtClean="0"/>
              <a:t>The term </a:t>
            </a:r>
            <a:r>
              <a:rPr lang="en-US" i="1" dirty="0" smtClean="0"/>
              <a:t>intranet</a:t>
            </a:r>
            <a:r>
              <a:rPr lang="en-US" dirty="0" smtClean="0"/>
              <a:t> was coined to refer to an internal network that functioned like a “private Internet”. </a:t>
            </a:r>
            <a:endParaRPr lang="id-ID" dirty="0" smtClean="0"/>
          </a:p>
          <a:p>
            <a:r>
              <a:rPr lang="en-US" dirty="0" smtClean="0"/>
              <a:t>It comes from the prefix “intra”, which means “within”. </a:t>
            </a:r>
            <a:endParaRPr lang="id-ID" dirty="0" smtClean="0"/>
          </a:p>
          <a:p>
            <a:r>
              <a:rPr lang="id-ID" dirty="0" smtClean="0"/>
              <a:t>M</a:t>
            </a:r>
            <a:r>
              <a:rPr lang="en-US" dirty="0" err="1" smtClean="0"/>
              <a:t>ost</a:t>
            </a:r>
            <a:r>
              <a:rPr lang="en-US" dirty="0" smtClean="0"/>
              <a:t> intranets </a:t>
            </a:r>
            <a:r>
              <a:rPr lang="en-US" b="1" i="1" dirty="0" smtClean="0"/>
              <a:t>are</a:t>
            </a:r>
            <a:r>
              <a:rPr lang="en-US" dirty="0" smtClean="0"/>
              <a:t> internetworks as well! </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Extranet</a:t>
            </a:r>
            <a:endParaRPr lang="id-ID" dirty="0"/>
          </a:p>
        </p:txBody>
      </p:sp>
      <p:sp>
        <p:nvSpPr>
          <p:cNvPr id="3" name="Content Placeholder 2"/>
          <p:cNvSpPr>
            <a:spLocks noGrp="1"/>
          </p:cNvSpPr>
          <p:nvPr>
            <p:ph idx="1"/>
          </p:nvPr>
        </p:nvSpPr>
        <p:spPr/>
        <p:txBody>
          <a:bodyPr>
            <a:normAutofit/>
          </a:bodyPr>
          <a:lstStyle/>
          <a:p>
            <a:r>
              <a:rPr lang="en-US" dirty="0" smtClean="0"/>
              <a:t>If an intranet is “extended” to allow access to it not only strictly from within the organization, but also by people or groups outside the main company, this is sometimes called an </a:t>
            </a:r>
            <a:r>
              <a:rPr lang="en-US" i="1" dirty="0" smtClean="0"/>
              <a:t>extranet</a:t>
            </a:r>
            <a:r>
              <a:rPr lang="en-US" dirty="0" smtClean="0"/>
              <a:t>. </a:t>
            </a:r>
            <a:endParaRPr lang="id-ID" dirty="0" smtClean="0"/>
          </a:p>
          <a:p>
            <a:r>
              <a:rPr lang="en-US" dirty="0" smtClean="0"/>
              <a:t>“Extra” of course, is a prefix that means “outside” or “beyond</a:t>
            </a:r>
            <a:endParaRPr lang="id-ID" dirty="0" smtClean="0"/>
          </a:p>
          <a:p>
            <a:pPr>
              <a:buNone/>
            </a:pP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Sarnoff's law</a:t>
            </a:r>
            <a:endParaRPr lang="en-US" dirty="0"/>
          </a:p>
        </p:txBody>
      </p:sp>
      <p:sp>
        <p:nvSpPr>
          <p:cNvPr id="3" name="Content Placeholder 2"/>
          <p:cNvSpPr>
            <a:spLocks noGrp="1"/>
          </p:cNvSpPr>
          <p:nvPr>
            <p:ph idx="1"/>
          </p:nvPr>
        </p:nvSpPr>
        <p:spPr/>
        <p:txBody>
          <a:bodyPr/>
          <a:lstStyle/>
          <a:p>
            <a:r>
              <a:rPr lang="en-US" b="1" dirty="0"/>
              <a:t>Sarnoff's law</a:t>
            </a:r>
            <a:r>
              <a:rPr lang="en-US" dirty="0"/>
              <a:t> states that the value of a </a:t>
            </a:r>
            <a:r>
              <a:rPr lang="en-US" dirty="0">
                <a:hlinkClick r:id="rId2" tooltip="Broadcast network"/>
              </a:rPr>
              <a:t>broadcast network</a:t>
            </a:r>
            <a:r>
              <a:rPr lang="en-US" dirty="0"/>
              <a:t> is directly proportional to the number of viewers. It is attributed to </a:t>
            </a:r>
            <a:r>
              <a:rPr lang="en-US" dirty="0">
                <a:hlinkClick r:id="rId3" tooltip="David Sarnoff"/>
              </a:rPr>
              <a:t>David Sarnoff</a:t>
            </a:r>
            <a:r>
              <a:rPr lang="en-US" dirty="0"/>
              <a:t>.</a:t>
            </a:r>
          </a:p>
          <a:p>
            <a:r>
              <a:rPr lang="en-US" dirty="0"/>
              <a:t>For example, a network with 100 members is 10 times as valuable as a network with 10 members.</a:t>
            </a:r>
          </a:p>
          <a:p>
            <a:endParaRPr lang="en-US" dirty="0"/>
          </a:p>
        </p:txBody>
      </p:sp>
    </p:spTree>
    <p:extLst>
      <p:ext uri="{BB962C8B-B14F-4D97-AF65-F5344CB8AC3E}">
        <p14:creationId xmlns:p14="http://schemas.microsoft.com/office/powerpoint/2010/main" val="684386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Standards </a:t>
            </a:r>
            <a:r>
              <a:rPr lang="id-ID" dirty="0" smtClean="0"/>
              <a:t/>
            </a:r>
            <a:br>
              <a:rPr lang="id-ID" dirty="0" smtClean="0"/>
            </a:b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All networking technologies have standards associated with them. </a:t>
            </a:r>
            <a:endParaRPr lang="id-ID" dirty="0"/>
          </a:p>
        </p:txBody>
      </p:sp>
      <p:sp>
        <p:nvSpPr>
          <p:cNvPr id="3" name="Content Placeholder 2"/>
          <p:cNvSpPr>
            <a:spLocks noGrp="1"/>
          </p:cNvSpPr>
          <p:nvPr>
            <p:ph idx="1"/>
          </p:nvPr>
        </p:nvSpPr>
        <p:spPr/>
        <p:txBody>
          <a:bodyPr>
            <a:normAutofit/>
          </a:bodyPr>
          <a:lstStyle/>
          <a:p>
            <a:r>
              <a:rPr lang="en-US" dirty="0" smtClean="0"/>
              <a:t>These are usually highly technical documents, and often presume that the reader has a fair bit of knowledge about networking. </a:t>
            </a:r>
            <a:endParaRPr lang="id-ID" dirty="0" smtClean="0"/>
          </a:p>
          <a:p>
            <a:r>
              <a:rPr lang="en-US" dirty="0" smtClean="0"/>
              <a:t>If you aren't an expert, you will probably have some difficulty understanding networking standards. </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International Networking Standards Organizations </a:t>
            </a:r>
            <a:br>
              <a:rPr lang="id-ID" sz="3200" dirty="0" smtClean="0"/>
            </a:br>
            <a:endParaRPr lang="id-ID" sz="3200" dirty="0"/>
          </a:p>
        </p:txBody>
      </p:sp>
      <p:sp>
        <p:nvSpPr>
          <p:cNvPr id="3" name="Content Placeholder 2"/>
          <p:cNvSpPr>
            <a:spLocks noGrp="1"/>
          </p:cNvSpPr>
          <p:nvPr>
            <p:ph idx="1"/>
          </p:nvPr>
        </p:nvSpPr>
        <p:spPr/>
        <p:txBody>
          <a:bodyPr>
            <a:normAutofit fontScale="55000" lnSpcReduction="20000"/>
          </a:bodyPr>
          <a:lstStyle/>
          <a:p>
            <a:pPr lvl="0"/>
            <a:r>
              <a:rPr lang="en-US" b="1" dirty="0" smtClean="0">
                <a:solidFill>
                  <a:srgbClr val="FFFF00"/>
                </a:solidFill>
              </a:rPr>
              <a:t>International Organization for Standardization (ISO</a:t>
            </a:r>
            <a:r>
              <a:rPr lang="en-US" b="1" dirty="0" smtClean="0"/>
              <a:t>):</a:t>
            </a:r>
            <a:r>
              <a:rPr lang="en-US" dirty="0" smtClean="0"/>
              <a:t> Probably the biggest standards organization in the world, the ISO is really a federation of standards organizations from dozens of nations. In the networking world, the ISO is best known for its </a:t>
            </a:r>
            <a:r>
              <a:rPr lang="en-US" u="sng" dirty="0" smtClean="0">
                <a:hlinkClick r:id="rId2"/>
              </a:rPr>
              <a:t>OSI Reference Model</a:t>
            </a:r>
            <a:r>
              <a:rPr lang="en-US" dirty="0" smtClean="0"/>
              <a:t>. </a:t>
            </a:r>
            <a:endParaRPr lang="id-ID" dirty="0" smtClean="0"/>
          </a:p>
          <a:p>
            <a:pPr lvl="0"/>
            <a:r>
              <a:rPr lang="en-US" b="1" dirty="0" smtClean="0">
                <a:solidFill>
                  <a:srgbClr val="FFFF00"/>
                </a:solidFill>
              </a:rPr>
              <a:t>American National Standards Institute (ANSI)</a:t>
            </a:r>
            <a:r>
              <a:rPr lang="en-US" b="1" dirty="0" smtClean="0"/>
              <a:t>:</a:t>
            </a:r>
            <a:r>
              <a:rPr lang="en-US" dirty="0" smtClean="0"/>
              <a:t> ANSI is the main organization responsible for coordinating and publishing computer and </a:t>
            </a:r>
            <a:r>
              <a:rPr lang="en-US" dirty="0" smtClean="0">
                <a:hlinkClick r:id="rId3"/>
              </a:rPr>
              <a:t>information technology</a:t>
            </a:r>
            <a:r>
              <a:rPr lang="en-US" dirty="0" smtClean="0"/>
              <a:t> standards in the United States. While they are commonly thought of as developing and maintaining standards, they do neither. Instead, they oversee and accredit the organizations that actually create the standards, qualifying them as </a:t>
            </a:r>
            <a:r>
              <a:rPr lang="en-US" i="1" dirty="0" smtClean="0"/>
              <a:t>Standards Developing Organizations</a:t>
            </a:r>
            <a:r>
              <a:rPr lang="en-US" dirty="0" smtClean="0"/>
              <a:t> or </a:t>
            </a:r>
            <a:r>
              <a:rPr lang="en-US" i="1" dirty="0" smtClean="0"/>
              <a:t>SDOs</a:t>
            </a:r>
            <a:r>
              <a:rPr lang="en-US" dirty="0" smtClean="0"/>
              <a:t>. ANSI also publishes the standards documents created by the SDOs, and serves as the United States' representative to the ISO. </a:t>
            </a:r>
            <a:endParaRPr lang="id-ID" dirty="0" smtClean="0"/>
          </a:p>
          <a:p>
            <a:pPr lvl="0"/>
            <a:r>
              <a:rPr lang="en-US" b="1" dirty="0" smtClean="0">
                <a:solidFill>
                  <a:srgbClr val="FFFF00"/>
                </a:solidFill>
              </a:rPr>
              <a:t>Information Technology Industry Council (ITIC)</a:t>
            </a:r>
            <a:r>
              <a:rPr lang="en-US" b="1" dirty="0" smtClean="0"/>
              <a:t>:</a:t>
            </a:r>
            <a:r>
              <a:rPr lang="en-US" dirty="0" smtClean="0"/>
              <a:t> ITIC is a group of several dozen companies in the information technology (computer) industry. ITIC is the SDO approved by ANSI to develop and process standards related to many computer-related topics. It was formerly known as the </a:t>
            </a:r>
            <a:r>
              <a:rPr lang="en-US" i="1" dirty="0" smtClean="0"/>
              <a:t>Computer and Business Equipment Manufacturers Association (CBEMA)</a:t>
            </a:r>
            <a:r>
              <a:rPr lang="en-US" dirty="0" smtClean="0"/>
              <a:t>. </a:t>
            </a:r>
            <a:endParaRPr lang="id-ID" dirty="0" smtClean="0"/>
          </a:p>
          <a:p>
            <a:pPr lvl="0"/>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International Networking Standards Organizations </a:t>
            </a:r>
            <a:br>
              <a:rPr lang="id-ID" sz="3200" dirty="0" smtClean="0"/>
            </a:br>
            <a:endParaRPr lang="id-ID" sz="3200" dirty="0"/>
          </a:p>
        </p:txBody>
      </p:sp>
      <p:sp>
        <p:nvSpPr>
          <p:cNvPr id="3" name="Content Placeholder 2"/>
          <p:cNvSpPr>
            <a:spLocks noGrp="1"/>
          </p:cNvSpPr>
          <p:nvPr>
            <p:ph idx="1"/>
          </p:nvPr>
        </p:nvSpPr>
        <p:spPr/>
        <p:txBody>
          <a:bodyPr>
            <a:normAutofit fontScale="62500" lnSpcReduction="20000"/>
          </a:bodyPr>
          <a:lstStyle/>
          <a:p>
            <a:pPr lvl="0"/>
            <a:r>
              <a:rPr lang="en-US" b="1" dirty="0" smtClean="0">
                <a:solidFill>
                  <a:srgbClr val="FFFF00"/>
                </a:solidFill>
              </a:rPr>
              <a:t>National Committee for Information Technology (NCITS)</a:t>
            </a:r>
            <a:r>
              <a:rPr lang="en-US" b="1" dirty="0" smtClean="0"/>
              <a:t>:</a:t>
            </a:r>
            <a:r>
              <a:rPr lang="en-US" dirty="0" smtClean="0"/>
              <a:t> A committee established by the ITIC to develop and maintain standards related to the information technology world. NCITS was formerly known by the name </a:t>
            </a:r>
            <a:r>
              <a:rPr lang="en-US" i="1" dirty="0" smtClean="0"/>
              <a:t>Accredited Standards Committee X3, Information Technology</a:t>
            </a:r>
            <a:r>
              <a:rPr lang="en-US" dirty="0" smtClean="0"/>
              <a:t>, or more commonly, just </a:t>
            </a:r>
            <a:r>
              <a:rPr lang="en-US" i="1" dirty="0" smtClean="0"/>
              <a:t>X3</a:t>
            </a:r>
            <a:r>
              <a:rPr lang="en-US" dirty="0" smtClean="0"/>
              <a:t>. It maintains several sub-committees that develop and maintain standards for various technical subjects. </a:t>
            </a:r>
            <a:endParaRPr lang="id-ID" dirty="0" smtClean="0"/>
          </a:p>
          <a:p>
            <a:pPr lvl="0"/>
            <a:r>
              <a:rPr lang="en-US" b="1" dirty="0" smtClean="0">
                <a:solidFill>
                  <a:srgbClr val="FFFF00"/>
                </a:solidFill>
              </a:rPr>
              <a:t>Institute of Electrical and Electronics Engineers (IEEE)</a:t>
            </a:r>
            <a:r>
              <a:rPr lang="en-US" b="1" dirty="0" smtClean="0"/>
              <a:t>:</a:t>
            </a:r>
            <a:r>
              <a:rPr lang="en-US" dirty="0" smtClean="0"/>
              <a:t> The IEEE (pronounced “eye-triple-</a:t>
            </a:r>
            <a:r>
              <a:rPr lang="en-US" dirty="0" err="1" smtClean="0"/>
              <a:t>ee</a:t>
            </a:r>
            <a:r>
              <a:rPr lang="en-US" dirty="0" smtClean="0"/>
              <a:t>”) is a well-known professional organization for those in the electrical or electronics fields, including computers and networking. IEEE's main claim to fame in the networking industry is the IEEE 802 Project, which encompasses many popular networking technologies including Ethernet. </a:t>
            </a:r>
            <a:endParaRPr lang="id-ID" dirty="0" smtClean="0"/>
          </a:p>
          <a:p>
            <a:pPr lvl="0"/>
            <a:r>
              <a:rPr lang="en-US" b="1" dirty="0" smtClean="0">
                <a:solidFill>
                  <a:srgbClr val="FFFF00"/>
                </a:solidFill>
              </a:rPr>
              <a:t>Electronic Industries Alliance (EIA)</a:t>
            </a:r>
            <a:r>
              <a:rPr lang="en-US" b="1" dirty="0" smtClean="0"/>
              <a:t>:</a:t>
            </a:r>
            <a:r>
              <a:rPr lang="en-US" dirty="0" smtClean="0"/>
              <a:t> The EIA is an international industry association that is best known for publishing electrical wiring and transmission standards. </a:t>
            </a:r>
            <a:endParaRPr lang="id-ID" dirty="0" smtClean="0"/>
          </a:p>
          <a:p>
            <a:pPr lvl="0"/>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International Networking Standards Organizations </a:t>
            </a:r>
            <a:br>
              <a:rPr lang="id-ID" sz="3200" dirty="0" smtClean="0"/>
            </a:br>
            <a:endParaRPr lang="id-ID" sz="3200" dirty="0"/>
          </a:p>
        </p:txBody>
      </p:sp>
      <p:sp>
        <p:nvSpPr>
          <p:cNvPr id="3" name="Content Placeholder 2"/>
          <p:cNvSpPr>
            <a:spLocks noGrp="1"/>
          </p:cNvSpPr>
          <p:nvPr>
            <p:ph idx="1"/>
          </p:nvPr>
        </p:nvSpPr>
        <p:spPr/>
        <p:txBody>
          <a:bodyPr>
            <a:normAutofit fontScale="55000" lnSpcReduction="20000"/>
          </a:bodyPr>
          <a:lstStyle/>
          <a:p>
            <a:pPr lvl="0"/>
            <a:r>
              <a:rPr lang="en-US" b="1" dirty="0" smtClean="0">
                <a:solidFill>
                  <a:srgbClr val="FFFF00"/>
                </a:solidFill>
              </a:rPr>
              <a:t>Telecommunications Industry Association (TIA)</a:t>
            </a:r>
            <a:r>
              <a:rPr lang="en-US" b="1" dirty="0" smtClean="0"/>
              <a:t>:</a:t>
            </a:r>
            <a:r>
              <a:rPr lang="en-US" dirty="0" smtClean="0"/>
              <a:t> The TIA is the communications sector of the EIA, and is responsible for developing communications standards. Since communications, wiring and transmission are all related, and since the TIA and EIA organizations are also related, standards produced by the EIA or TIA are often labeled with the combined prefixes “EIA/TIA” or “TIA/EIA”. </a:t>
            </a:r>
            <a:endParaRPr lang="id-ID" dirty="0" smtClean="0"/>
          </a:p>
          <a:p>
            <a:pPr lvl="0"/>
            <a:r>
              <a:rPr lang="en-US" b="1" dirty="0" smtClean="0">
                <a:solidFill>
                  <a:srgbClr val="FFFF00"/>
                </a:solidFill>
              </a:rPr>
              <a:t>International Telecommunication Union - Telecommunication Standardization Sector (ITU-T)</a:t>
            </a:r>
            <a:r>
              <a:rPr lang="en-US" b="1" dirty="0" smtClean="0"/>
              <a:t>:</a:t>
            </a:r>
            <a:r>
              <a:rPr lang="en-US" dirty="0" smtClean="0"/>
              <a:t> ITU-T is another large international body that develops standards for the telecommunications industry. The ITU-T was formerly named the </a:t>
            </a:r>
            <a:r>
              <a:rPr lang="en-US" i="1" dirty="0" smtClean="0"/>
              <a:t>International Telephone and Telegraph Consultative Committee</a:t>
            </a:r>
            <a:r>
              <a:rPr lang="en-US" dirty="0" smtClean="0"/>
              <a:t> or </a:t>
            </a:r>
            <a:r>
              <a:rPr lang="en-US" i="1" dirty="0" smtClean="0"/>
              <a:t>CCITT</a:t>
            </a:r>
            <a:r>
              <a:rPr lang="en-US" dirty="0" smtClean="0"/>
              <a:t> (the abbreviation was of the French version of the organization's name, </a:t>
            </a:r>
            <a:r>
              <a:rPr lang="en-US" i="1" dirty="0" err="1" smtClean="0"/>
              <a:t>Comité</a:t>
            </a:r>
            <a:r>
              <a:rPr lang="en-US" i="1" dirty="0" smtClean="0"/>
              <a:t> </a:t>
            </a:r>
            <a:r>
              <a:rPr lang="en-US" i="1" dirty="0" err="1" smtClean="0"/>
              <a:t>consultatif</a:t>
            </a:r>
            <a:r>
              <a:rPr lang="en-US" i="1" dirty="0" smtClean="0"/>
              <a:t> international </a:t>
            </a:r>
            <a:r>
              <a:rPr lang="en-US" i="1" dirty="0" err="1" smtClean="0"/>
              <a:t>téléphonique</a:t>
            </a:r>
            <a:r>
              <a:rPr lang="en-US" i="1" dirty="0" smtClean="0"/>
              <a:t> et </a:t>
            </a:r>
            <a:r>
              <a:rPr lang="en-US" i="1" dirty="0" err="1" smtClean="0"/>
              <a:t>télégraphique</a:t>
            </a:r>
            <a:r>
              <a:rPr lang="en-US" dirty="0" smtClean="0"/>
              <a:t>.) </a:t>
            </a:r>
            <a:endParaRPr lang="id-ID" dirty="0" smtClean="0"/>
          </a:p>
          <a:p>
            <a:pPr lvl="0"/>
            <a:r>
              <a:rPr lang="en-US" b="1" dirty="0" smtClean="0">
                <a:solidFill>
                  <a:srgbClr val="FFFF00"/>
                </a:solidFill>
              </a:rPr>
              <a:t>European Telecommunications Standards Institute (ETSI)</a:t>
            </a:r>
            <a:r>
              <a:rPr lang="en-US" b="1" dirty="0" smtClean="0"/>
              <a:t>:</a:t>
            </a:r>
            <a:r>
              <a:rPr lang="en-US" dirty="0" smtClean="0"/>
              <a:t> An organization with members from dozens of countries both within and outside Europe that is dedicated to developing telecommunications standards for the European market (and elsewhere). ETSI is known for, among other things, regulating the use of radio bandwidth in Europe and developing standards such as </a:t>
            </a:r>
            <a:r>
              <a:rPr lang="en-US" dirty="0" err="1" smtClean="0"/>
              <a:t>HiperLAN</a:t>
            </a:r>
            <a:r>
              <a:rPr lang="en-US" dirty="0" smtClean="0"/>
              <a:t>. </a:t>
            </a:r>
            <a:endParaRPr lang="id-ID" dirty="0" smtClean="0"/>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Internet Standards Organizations (ISOC, IAB, IESG, IETF, IRSG, IRTF) </a:t>
            </a:r>
            <a:endParaRPr lang="id-ID" sz="3200" dirty="0"/>
          </a:p>
        </p:txBody>
      </p:sp>
      <p:sp>
        <p:nvSpPr>
          <p:cNvPr id="3" name="Content Placeholder 2"/>
          <p:cNvSpPr>
            <a:spLocks noGrp="1"/>
          </p:cNvSpPr>
          <p:nvPr>
            <p:ph idx="1"/>
          </p:nvPr>
        </p:nvSpPr>
        <p:spPr/>
        <p:txBody>
          <a:bodyPr/>
          <a:lstStyle/>
          <a:p>
            <a:endParaRPr lang="id-ID"/>
          </a:p>
        </p:txBody>
      </p:sp>
      <p:pic>
        <p:nvPicPr>
          <p:cNvPr id="49154" name="Picture 2" descr="funinternetstandards"/>
          <p:cNvPicPr>
            <a:picLocks noChangeAspect="1" noChangeArrowheads="1"/>
          </p:cNvPicPr>
          <p:nvPr/>
        </p:nvPicPr>
        <p:blipFill>
          <a:blip r:embed="rId2"/>
          <a:srcRect/>
          <a:stretch>
            <a:fillRect/>
          </a:stretch>
        </p:blipFill>
        <p:spPr bwMode="auto">
          <a:xfrm>
            <a:off x="1833586" y="2000270"/>
            <a:ext cx="60960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heel(1)">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Backgrounder: Data Representation</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Binary Information Representations and Terms</a:t>
            </a:r>
            <a:endParaRPr lang="id-ID" sz="3600" dirty="0"/>
          </a:p>
        </p:txBody>
      </p:sp>
      <p:sp>
        <p:nvSpPr>
          <p:cNvPr id="3" name="Content Placeholder 2"/>
          <p:cNvSpPr>
            <a:spLocks noGrp="1"/>
          </p:cNvSpPr>
          <p:nvPr>
            <p:ph idx="1"/>
          </p:nvPr>
        </p:nvSpPr>
        <p:spPr/>
        <p:txBody>
          <a:bodyPr/>
          <a:lstStyle/>
          <a:p>
            <a:endParaRPr lang="id-ID"/>
          </a:p>
        </p:txBody>
      </p:sp>
      <p:pic>
        <p:nvPicPr>
          <p:cNvPr id="50178" name="Picture 2" descr="bitsbytes"/>
          <p:cNvPicPr>
            <a:picLocks noChangeAspect="1" noChangeArrowheads="1"/>
          </p:cNvPicPr>
          <p:nvPr/>
        </p:nvPicPr>
        <p:blipFill>
          <a:blip r:embed="rId2"/>
          <a:srcRect/>
          <a:stretch>
            <a:fillRect/>
          </a:stretch>
        </p:blipFill>
        <p:spPr bwMode="auto">
          <a:xfrm>
            <a:off x="1643087" y="2247918"/>
            <a:ext cx="6429375"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Binary, Octal and Hexadecimal Number Representations</a:t>
            </a:r>
            <a:r>
              <a:rPr lang="id-ID" sz="3200" dirty="0" smtClean="0"/>
              <a:t/>
            </a:r>
            <a:br>
              <a:rPr lang="id-ID" sz="3200" dirty="0" smtClean="0"/>
            </a:br>
            <a:endParaRPr lang="id-ID" dirty="0"/>
          </a:p>
        </p:txBody>
      </p:sp>
      <p:sp>
        <p:nvSpPr>
          <p:cNvPr id="3" name="Content Placeholder 2"/>
          <p:cNvSpPr>
            <a:spLocks noGrp="1"/>
          </p:cNvSpPr>
          <p:nvPr>
            <p:ph idx="1"/>
          </p:nvPr>
        </p:nvSpPr>
        <p:spPr>
          <a:xfrm>
            <a:off x="914400" y="1783560"/>
            <a:ext cx="7772400" cy="2645572"/>
          </a:xfrm>
        </p:spPr>
        <p:txBody>
          <a:bodyPr>
            <a:normAutofit fontScale="92500" lnSpcReduction="10000"/>
          </a:bodyPr>
          <a:lstStyle/>
          <a:p>
            <a:r>
              <a:rPr lang="en-US" dirty="0" smtClean="0"/>
              <a:t>A binary number can be represented in octal form by grouping its bits into sets of three, or in hexadecimal by using sets of four bits. </a:t>
            </a:r>
            <a:endParaRPr lang="id-ID" dirty="0" smtClean="0"/>
          </a:p>
          <a:p>
            <a:r>
              <a:rPr lang="en-US" dirty="0" smtClean="0"/>
              <a:t>These base-8 and base-16 numbers have the advantage of being far shorter than binary numbers, and hence much easier to work with.</a:t>
            </a:r>
            <a:endParaRPr lang="id-ID" dirty="0"/>
          </a:p>
        </p:txBody>
      </p:sp>
      <p:pic>
        <p:nvPicPr>
          <p:cNvPr id="51202" name="Picture 2" descr="binocthex"/>
          <p:cNvPicPr>
            <a:picLocks noChangeAspect="1" noChangeArrowheads="1"/>
          </p:cNvPicPr>
          <p:nvPr/>
        </p:nvPicPr>
        <p:blipFill>
          <a:blip r:embed="rId2"/>
          <a:srcRect/>
          <a:stretch>
            <a:fillRect/>
          </a:stretch>
        </p:blipFill>
        <p:spPr bwMode="auto">
          <a:xfrm>
            <a:off x="3109929" y="4391048"/>
            <a:ext cx="381952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Beckstrom's</a:t>
            </a:r>
            <a:r>
              <a:rPr lang="en-US" b="1" dirty="0"/>
              <a:t> law</a:t>
            </a:r>
            <a:endParaRPr lang="en-US" dirty="0"/>
          </a:p>
        </p:txBody>
      </p:sp>
      <p:sp>
        <p:nvSpPr>
          <p:cNvPr id="3" name="Content Placeholder 2"/>
          <p:cNvSpPr>
            <a:spLocks noGrp="1"/>
          </p:cNvSpPr>
          <p:nvPr>
            <p:ph idx="1"/>
          </p:nvPr>
        </p:nvSpPr>
        <p:spPr>
          <a:xfrm>
            <a:off x="251520" y="1783560"/>
            <a:ext cx="4017640" cy="4572000"/>
          </a:xfrm>
        </p:spPr>
        <p:txBody>
          <a:bodyPr>
            <a:normAutofit fontScale="62500" lnSpcReduction="20000"/>
          </a:bodyPr>
          <a:lstStyle/>
          <a:p>
            <a:r>
              <a:rPr lang="en-US" dirty="0"/>
              <a:t>In </a:t>
            </a:r>
            <a:r>
              <a:rPr lang="en-US" dirty="0">
                <a:hlinkClick r:id="rId2" tooltip="Economics"/>
              </a:rPr>
              <a:t>economics</a:t>
            </a:r>
            <a:r>
              <a:rPr lang="en-US" dirty="0"/>
              <a:t>, </a:t>
            </a:r>
            <a:r>
              <a:rPr lang="en-US" b="1" dirty="0" err="1"/>
              <a:t>Beckstrom's</a:t>
            </a:r>
            <a:r>
              <a:rPr lang="en-US" b="1" dirty="0"/>
              <a:t> law</a:t>
            </a:r>
            <a:r>
              <a:rPr lang="en-US" dirty="0"/>
              <a:t> is a model or </a:t>
            </a:r>
            <a:r>
              <a:rPr lang="en-US" dirty="0">
                <a:hlinkClick r:id="rId3" tooltip="Theorem"/>
              </a:rPr>
              <a:t>theorem</a:t>
            </a:r>
            <a:r>
              <a:rPr lang="en-US" dirty="0"/>
              <a:t> formulated by </a:t>
            </a:r>
            <a:r>
              <a:rPr lang="en-US" dirty="0">
                <a:hlinkClick r:id="rId4" tooltip="Rod Beckstrom"/>
              </a:rPr>
              <a:t>Rod </a:t>
            </a:r>
            <a:r>
              <a:rPr lang="en-US" dirty="0" err="1" smtClean="0">
                <a:hlinkClick r:id="rId4" tooltip="Rod Beckstrom"/>
              </a:rPr>
              <a:t>Beckstrom</a:t>
            </a:r>
            <a:r>
              <a:rPr lang="en-US" dirty="0"/>
              <a:t> </a:t>
            </a:r>
            <a:r>
              <a:rPr lang="en-US" dirty="0" smtClean="0"/>
              <a:t>and </a:t>
            </a:r>
            <a:r>
              <a:rPr lang="en-US" dirty="0"/>
              <a:t>states in summary that "The value of a network equals the net value added to each user’s transactions conducted through that network, summed over all users."</a:t>
            </a:r>
          </a:p>
          <a:p>
            <a:r>
              <a:rPr lang="en-US" dirty="0"/>
              <a:t>According to its creator, this law can be used to value any network be it </a:t>
            </a:r>
            <a:r>
              <a:rPr lang="en-US" dirty="0">
                <a:hlinkClick r:id="rId5" tooltip="Social networks"/>
              </a:rPr>
              <a:t>social networks</a:t>
            </a:r>
            <a:r>
              <a:rPr lang="en-US" dirty="0"/>
              <a:t>, </a:t>
            </a:r>
            <a:r>
              <a:rPr lang="en-US" dirty="0">
                <a:hlinkClick r:id="rId6" tooltip="Electronic networks"/>
              </a:rPr>
              <a:t>electronic networks</a:t>
            </a:r>
            <a:r>
              <a:rPr lang="en-US" dirty="0"/>
              <a:t>, </a:t>
            </a:r>
            <a:r>
              <a:rPr lang="en-US" dirty="0">
                <a:hlinkClick r:id="rId7" tooltip="Support groups"/>
              </a:rPr>
              <a:t>support groups</a:t>
            </a:r>
            <a:r>
              <a:rPr lang="en-US" dirty="0"/>
              <a:t> and even the </a:t>
            </a:r>
            <a:r>
              <a:rPr lang="en-US" dirty="0">
                <a:hlinkClick r:id="rId8" tooltip="Internet"/>
              </a:rPr>
              <a:t>Internet</a:t>
            </a:r>
            <a:r>
              <a:rPr lang="en-US" dirty="0"/>
              <a:t> as a whole.</a:t>
            </a:r>
            <a:r>
              <a:rPr lang="en-US" baseline="30000" dirty="0">
                <a:hlinkClick r:id="rId9"/>
              </a:rPr>
              <a:t>[1]</a:t>
            </a:r>
            <a:r>
              <a:rPr lang="en-US" dirty="0"/>
              <a:t> This new model values the network by looking from the edge of the network at all of the transactions conducted and the value added to each.</a:t>
            </a:r>
          </a:p>
          <a:p>
            <a:endParaRPr lang="en-US" dirty="0"/>
          </a:p>
        </p:txBody>
      </p:sp>
      <p:pic>
        <p:nvPicPr>
          <p:cNvPr id="122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1844824"/>
            <a:ext cx="4445005" cy="302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58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technicality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746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STAR</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761630"/>
            <a:ext cx="906463"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5"/>
          <p:cNvGraphicFramePr>
            <a:graphicFrameLocks noChangeAspect="1"/>
          </p:cNvGraphicFramePr>
          <p:nvPr>
            <p:extLst>
              <p:ext uri="{D42A27DB-BD31-4B8C-83A1-F6EECF244321}">
                <p14:modId xmlns:p14="http://schemas.microsoft.com/office/powerpoint/2010/main" val="1295994186"/>
              </p:ext>
            </p:extLst>
          </p:nvPr>
        </p:nvGraphicFramePr>
        <p:xfrm>
          <a:off x="1003300" y="3358405"/>
          <a:ext cx="1358900" cy="1227138"/>
        </p:xfrm>
        <a:graphic>
          <a:graphicData uri="http://schemas.openxmlformats.org/presentationml/2006/ole">
            <mc:AlternateContent xmlns:mc="http://schemas.openxmlformats.org/markup-compatibility/2006">
              <mc:Choice xmlns:v="urn:schemas-microsoft-com:vml" Requires="v">
                <p:oleObj spid="_x0000_s6394" name="Clip" r:id="rId4" imgW="3714840" imgH="3468960" progId="MS_ClipArt_Gallery.2">
                  <p:embed/>
                </p:oleObj>
              </mc:Choice>
              <mc:Fallback>
                <p:oleObj name="Clip" r:id="rId4"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300" y="3358405"/>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913442663"/>
              </p:ext>
            </p:extLst>
          </p:nvPr>
        </p:nvGraphicFramePr>
        <p:xfrm>
          <a:off x="2438400" y="5057030"/>
          <a:ext cx="1358900" cy="1227138"/>
        </p:xfrm>
        <a:graphic>
          <a:graphicData uri="http://schemas.openxmlformats.org/presentationml/2006/ole">
            <mc:AlternateContent xmlns:mc="http://schemas.openxmlformats.org/markup-compatibility/2006">
              <mc:Choice xmlns:v="urn:schemas-microsoft-com:vml" Requires="v">
                <p:oleObj spid="_x0000_s6395" name="Clip" r:id="rId6" imgW="3714840" imgH="3468960" progId="MS_ClipArt_Gallery.2">
                  <p:embed/>
                </p:oleObj>
              </mc:Choice>
              <mc:Fallback>
                <p:oleObj name="Clip" r:id="rId6"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057030"/>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2406319896"/>
              </p:ext>
            </p:extLst>
          </p:nvPr>
        </p:nvGraphicFramePr>
        <p:xfrm>
          <a:off x="5486400" y="5514230"/>
          <a:ext cx="1358900" cy="1227138"/>
        </p:xfrm>
        <a:graphic>
          <a:graphicData uri="http://schemas.openxmlformats.org/presentationml/2006/ole">
            <mc:AlternateContent xmlns:mc="http://schemas.openxmlformats.org/markup-compatibility/2006">
              <mc:Choice xmlns:v="urn:schemas-microsoft-com:vml" Requires="v">
                <p:oleObj spid="_x0000_s6396" name="Clip" r:id="rId7" imgW="3714840" imgH="3468960" progId="MS_ClipArt_Gallery.2">
                  <p:embed/>
                </p:oleObj>
              </mc:Choice>
              <mc:Fallback>
                <p:oleObj name="Clip" r:id="rId7"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514230"/>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1137012170"/>
              </p:ext>
            </p:extLst>
          </p:nvPr>
        </p:nvGraphicFramePr>
        <p:xfrm>
          <a:off x="7239000" y="3456830"/>
          <a:ext cx="1358900" cy="1227138"/>
        </p:xfrm>
        <a:graphic>
          <a:graphicData uri="http://schemas.openxmlformats.org/presentationml/2006/ole">
            <mc:AlternateContent xmlns:mc="http://schemas.openxmlformats.org/markup-compatibility/2006">
              <mc:Choice xmlns:v="urn:schemas-microsoft-com:vml" Requires="v">
                <p:oleObj spid="_x0000_s6397" name="Clip" r:id="rId8" imgW="3714840" imgH="3468960" progId="MS_ClipArt_Gallery.2">
                  <p:embed/>
                </p:oleObj>
              </mc:Choice>
              <mc:Fallback>
                <p:oleObj name="Clip" r:id="rId8" imgW="371484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456830"/>
                        <a:ext cx="13589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Line 9"/>
          <p:cNvSpPr>
            <a:spLocks noChangeShapeType="1"/>
          </p:cNvSpPr>
          <p:nvPr/>
        </p:nvSpPr>
        <p:spPr bwMode="auto">
          <a:xfrm flipV="1">
            <a:off x="2133600" y="3914030"/>
            <a:ext cx="28956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flipV="1">
            <a:off x="3581400" y="4066430"/>
            <a:ext cx="1524000" cy="1905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flipH="1" flipV="1">
            <a:off x="5715000" y="4066430"/>
            <a:ext cx="533400" cy="1676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2"/>
          <p:cNvSpPr>
            <a:spLocks noChangeShapeType="1"/>
          </p:cNvSpPr>
          <p:nvPr/>
        </p:nvSpPr>
        <p:spPr bwMode="auto">
          <a:xfrm>
            <a:off x="5791200" y="4066430"/>
            <a:ext cx="1905000" cy="533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3"/>
          <p:cNvSpPr txBox="1">
            <a:spLocks noChangeArrowheads="1"/>
          </p:cNvSpPr>
          <p:nvPr/>
        </p:nvSpPr>
        <p:spPr bwMode="auto">
          <a:xfrm>
            <a:off x="5111750" y="345683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solidFill>
                  <a:schemeClr val="bg1"/>
                </a:solidFill>
                <a:latin typeface="Arial Black" pitchFamily="34" charset="0"/>
              </a:rPr>
              <a:t>Hub</a:t>
            </a:r>
          </a:p>
        </p:txBody>
      </p:sp>
      <p:sp>
        <p:nvSpPr>
          <p:cNvPr id="14" name="Text Box 14"/>
          <p:cNvSpPr txBox="1">
            <a:spLocks noChangeArrowheads="1"/>
          </p:cNvSpPr>
          <p:nvPr/>
        </p:nvSpPr>
        <p:spPr bwMode="auto">
          <a:xfrm>
            <a:off x="2971800" y="376163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solidFill>
                  <a:schemeClr val="bg1"/>
                </a:solidFill>
                <a:latin typeface="Arial Black" pitchFamily="34" charset="0"/>
              </a:rPr>
              <a:t>UTP</a:t>
            </a:r>
          </a:p>
        </p:txBody>
      </p:sp>
      <p:pic>
        <p:nvPicPr>
          <p:cNvPr id="15"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738" y="2521793"/>
            <a:ext cx="906463"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856630"/>
            <a:ext cx="906463"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7"/>
          <p:cNvSpPr txBox="1">
            <a:spLocks noChangeArrowheads="1"/>
          </p:cNvSpPr>
          <p:nvPr/>
        </p:nvSpPr>
        <p:spPr bwMode="auto">
          <a:xfrm>
            <a:off x="4953000" y="216143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solidFill>
                  <a:schemeClr val="bg1"/>
                </a:solidFill>
                <a:latin typeface="Arial Black" pitchFamily="34" charset="0"/>
              </a:rPr>
              <a:t>Switch</a:t>
            </a:r>
          </a:p>
        </p:txBody>
      </p:sp>
      <p:sp>
        <p:nvSpPr>
          <p:cNvPr id="18" name="Text Box 18"/>
          <p:cNvSpPr txBox="1">
            <a:spLocks noChangeArrowheads="1"/>
          </p:cNvSpPr>
          <p:nvPr/>
        </p:nvSpPr>
        <p:spPr bwMode="auto">
          <a:xfrm>
            <a:off x="6781800" y="155183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solidFill>
                  <a:schemeClr val="bg1"/>
                </a:solidFill>
                <a:latin typeface="Arial Black" pitchFamily="34" charset="0"/>
              </a:rPr>
              <a:t>Router</a:t>
            </a:r>
          </a:p>
        </p:txBody>
      </p:sp>
      <p:sp>
        <p:nvSpPr>
          <p:cNvPr id="19" name="Line 19"/>
          <p:cNvSpPr>
            <a:spLocks noChangeShapeType="1"/>
          </p:cNvSpPr>
          <p:nvPr/>
        </p:nvSpPr>
        <p:spPr bwMode="auto">
          <a:xfrm>
            <a:off x="5105400" y="2847230"/>
            <a:ext cx="0" cy="990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0"/>
          <p:cNvSpPr>
            <a:spLocks noChangeShapeType="1"/>
          </p:cNvSpPr>
          <p:nvPr/>
        </p:nvSpPr>
        <p:spPr bwMode="auto">
          <a:xfrm flipH="1">
            <a:off x="5715000" y="2161430"/>
            <a:ext cx="129540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519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heel(1)">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heel(1)">
                                      <p:cBhvr>
                                        <p:cTn id="6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9"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558</TotalTime>
  <Words>3358</Words>
  <Application>Microsoft Office PowerPoint</Application>
  <PresentationFormat>On-screen Show (4:3)</PresentationFormat>
  <Paragraphs>308</Paragraphs>
  <Slides>68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Metro</vt:lpstr>
      <vt:lpstr>Clip</vt:lpstr>
      <vt:lpstr>Networking Fundamental</vt:lpstr>
      <vt:lpstr>What Is Network? </vt:lpstr>
      <vt:lpstr>The value of network</vt:lpstr>
      <vt:lpstr>Metcalfe’s law</vt:lpstr>
      <vt:lpstr>Reed's law</vt:lpstr>
      <vt:lpstr>Sarnoff's law</vt:lpstr>
      <vt:lpstr>Beckstrom's law</vt:lpstr>
      <vt:lpstr>Network technicality</vt:lpstr>
      <vt:lpstr>STAR</vt:lpstr>
      <vt:lpstr>STAR</vt:lpstr>
      <vt:lpstr>Bus</vt:lpstr>
      <vt:lpstr>Bus</vt:lpstr>
      <vt:lpstr>Ring</vt:lpstr>
      <vt:lpstr>Ring</vt:lpstr>
      <vt:lpstr>What Is Networking?  </vt:lpstr>
      <vt:lpstr>The Advantages (Benefits) of Networking</vt:lpstr>
      <vt:lpstr>Connectivity and Communication:   </vt:lpstr>
      <vt:lpstr>Data Sharing: </vt:lpstr>
      <vt:lpstr>Hardware Sharing: </vt:lpstr>
      <vt:lpstr>Internet Access Sharing:  </vt:lpstr>
      <vt:lpstr>Data Security and Management:  </vt:lpstr>
      <vt:lpstr>Performance Enhancement and Balancing:  </vt:lpstr>
      <vt:lpstr>Entertainment: </vt:lpstr>
      <vt:lpstr>The Disadvantages (Costs) of Networking</vt:lpstr>
      <vt:lpstr>Here are a few of the items that balance against the advantages of networking:</vt:lpstr>
      <vt:lpstr>Here are a few of the items that balance against the advantages of networking: </vt:lpstr>
      <vt:lpstr>Here are a few of the items that balance against the advantages of networking: </vt:lpstr>
      <vt:lpstr>Here are a few of the items that balance against the advantages of networking: </vt:lpstr>
      <vt:lpstr>Here are a few of the items that balance against the advantages of networking: </vt:lpstr>
      <vt:lpstr>Networking Layers, Models and Architectures</vt:lpstr>
      <vt:lpstr>Networking Layers </vt:lpstr>
      <vt:lpstr>Networking Models  </vt:lpstr>
      <vt:lpstr>Networking Models  </vt:lpstr>
      <vt:lpstr>Networking Architectures  </vt:lpstr>
      <vt:lpstr>Protocols: What Are They, Anyway?  </vt:lpstr>
      <vt:lpstr>protocol</vt:lpstr>
      <vt:lpstr>The Meaning of the Word “Protocol” </vt:lpstr>
      <vt:lpstr>Different Uses of the Word “Protocol” </vt:lpstr>
      <vt:lpstr>Different Uses of the Word “Protocol” </vt:lpstr>
      <vt:lpstr>Different Uses of the Word “Protocol” </vt:lpstr>
      <vt:lpstr>Messages: Packets, Frames, Datagrams and Cells </vt:lpstr>
      <vt:lpstr>Packet switching</vt:lpstr>
      <vt:lpstr>Packet Switching</vt:lpstr>
      <vt:lpstr>Network Message Formatting </vt:lpstr>
      <vt:lpstr>Message Transmission Methods  </vt:lpstr>
      <vt:lpstr>Message Transmission Methods  </vt:lpstr>
      <vt:lpstr>Message Transmission Methods  </vt:lpstr>
      <vt:lpstr>Message Transmission Methods</vt:lpstr>
      <vt:lpstr>Network Structural Models and Client/Server and Peer-to-Peer Networking</vt:lpstr>
      <vt:lpstr>Peer-to-Peer Networking </vt:lpstr>
      <vt:lpstr>Client/Server Networking </vt:lpstr>
      <vt:lpstr>Types and Sizes of Networks  </vt:lpstr>
      <vt:lpstr>Fundamental Network Classifications  </vt:lpstr>
      <vt:lpstr>"Intermediate" Network Types  </vt:lpstr>
      <vt:lpstr>Personal Area Networks (PANs)  </vt:lpstr>
      <vt:lpstr>The Internet, Intranets and Extranets</vt:lpstr>
      <vt:lpstr>Internet</vt:lpstr>
      <vt:lpstr>Intranet</vt:lpstr>
      <vt:lpstr>Extranet</vt:lpstr>
      <vt:lpstr>Networking Standards  </vt:lpstr>
      <vt:lpstr>All networking technologies have standards associated with them. </vt:lpstr>
      <vt:lpstr>International Networking Standards Organizations  </vt:lpstr>
      <vt:lpstr>International Networking Standards Organizations  </vt:lpstr>
      <vt:lpstr>International Networking Standards Organizations  </vt:lpstr>
      <vt:lpstr>Internet Standards Organizations (ISOC, IAB, IESG, IETF, IRSG, IRTF) </vt:lpstr>
      <vt:lpstr>Backgrounder: Data Representation</vt:lpstr>
      <vt:lpstr>Binary Information Representations and Terms</vt:lpstr>
      <vt:lpstr>Binary, Octal and Hexadecimal Number Representations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Fundamental</dc:title>
  <dc:creator>gadang r</dc:creator>
  <cp:lastModifiedBy>Gadang</cp:lastModifiedBy>
  <cp:revision>106</cp:revision>
  <dcterms:created xsi:type="dcterms:W3CDTF">2010-02-16T07:37:05Z</dcterms:created>
  <dcterms:modified xsi:type="dcterms:W3CDTF">2015-03-11T18:50:48Z</dcterms:modified>
</cp:coreProperties>
</file>