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E38BA569-AE5B-4806-884E-37DDA78C01EB}" type="datetimeFigureOut">
              <a:rPr lang="en-US" smtClean="0"/>
              <a:t>3/11/2015</a:t>
            </a:fld>
            <a:endParaRPr lang="en-US"/>
          </a:p>
        </p:txBody>
      </p:sp>
      <p:sp>
        <p:nvSpPr>
          <p:cNvPr id="17" name="Slide Number Placeholder 16"/>
          <p:cNvSpPr>
            <a:spLocks noGrp="1"/>
          </p:cNvSpPr>
          <p:nvPr>
            <p:ph type="sldNum" sz="quarter" idx="11"/>
          </p:nvPr>
        </p:nvSpPr>
        <p:spPr/>
        <p:txBody>
          <a:bodyPr/>
          <a:lstStyle/>
          <a:p>
            <a:fld id="{50D786F5-943B-473C-8959-47BA04754A8E}"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8BA569-AE5B-4806-884E-37DDA78C01EB}"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786F5-943B-473C-8959-47BA04754A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8BA569-AE5B-4806-884E-37DDA78C01EB}"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786F5-943B-473C-8959-47BA04754A8E}"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E38BA569-AE5B-4806-884E-37DDA78C01EB}" type="datetimeFigureOut">
              <a:rPr lang="en-US" smtClean="0"/>
              <a:t>3/11/2015</a:t>
            </a:fld>
            <a:endParaRPr lang="en-US"/>
          </a:p>
        </p:txBody>
      </p:sp>
      <p:sp>
        <p:nvSpPr>
          <p:cNvPr id="12" name="Slide Number Placeholder 11"/>
          <p:cNvSpPr>
            <a:spLocks noGrp="1"/>
          </p:cNvSpPr>
          <p:nvPr>
            <p:ph type="sldNum" sz="quarter" idx="15"/>
          </p:nvPr>
        </p:nvSpPr>
        <p:spPr/>
        <p:txBody>
          <a:bodyPr/>
          <a:lstStyle/>
          <a:p>
            <a:fld id="{50D786F5-943B-473C-8959-47BA04754A8E}"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E38BA569-AE5B-4806-884E-37DDA78C01EB}" type="datetimeFigureOut">
              <a:rPr lang="en-US" smtClean="0"/>
              <a:t>3/11/2015</a:t>
            </a:fld>
            <a:endParaRPr lang="en-US"/>
          </a:p>
        </p:txBody>
      </p:sp>
      <p:sp>
        <p:nvSpPr>
          <p:cNvPr id="14" name="Slide Number Placeholder 13"/>
          <p:cNvSpPr>
            <a:spLocks noGrp="1"/>
          </p:cNvSpPr>
          <p:nvPr>
            <p:ph type="sldNum" sz="quarter" idx="11"/>
          </p:nvPr>
        </p:nvSpPr>
        <p:spPr/>
        <p:txBody>
          <a:bodyPr/>
          <a:lstStyle/>
          <a:p>
            <a:fld id="{50D786F5-943B-473C-8959-47BA04754A8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E38BA569-AE5B-4806-884E-37DDA78C01EB}" type="datetimeFigureOut">
              <a:rPr lang="en-US" smtClean="0"/>
              <a:t>3/11/2015</a:t>
            </a:fld>
            <a:endParaRPr lang="en-US"/>
          </a:p>
        </p:txBody>
      </p:sp>
      <p:sp>
        <p:nvSpPr>
          <p:cNvPr id="12" name="Slide Number Placeholder 11"/>
          <p:cNvSpPr>
            <a:spLocks noGrp="1"/>
          </p:cNvSpPr>
          <p:nvPr>
            <p:ph type="sldNum" sz="quarter" idx="16"/>
          </p:nvPr>
        </p:nvSpPr>
        <p:spPr/>
        <p:txBody>
          <a:bodyPr/>
          <a:lstStyle/>
          <a:p>
            <a:fld id="{50D786F5-943B-473C-8959-47BA04754A8E}"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E38BA569-AE5B-4806-884E-37DDA78C01EB}" type="datetimeFigureOut">
              <a:rPr lang="en-US" smtClean="0"/>
              <a:t>3/11/2015</a:t>
            </a:fld>
            <a:endParaRPr lang="en-US"/>
          </a:p>
        </p:txBody>
      </p:sp>
      <p:sp>
        <p:nvSpPr>
          <p:cNvPr id="12" name="Slide Number Placeholder 11"/>
          <p:cNvSpPr>
            <a:spLocks noGrp="1"/>
          </p:cNvSpPr>
          <p:nvPr>
            <p:ph type="sldNum" sz="quarter" idx="17"/>
          </p:nvPr>
        </p:nvSpPr>
        <p:spPr/>
        <p:txBody>
          <a:bodyPr/>
          <a:lstStyle/>
          <a:p>
            <a:fld id="{50D786F5-943B-473C-8959-47BA04754A8E}"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E38BA569-AE5B-4806-884E-37DDA78C01EB}" type="datetimeFigureOut">
              <a:rPr lang="en-US" smtClean="0"/>
              <a:t>3/11/2015</a:t>
            </a:fld>
            <a:endParaRPr lang="en-US"/>
          </a:p>
        </p:txBody>
      </p:sp>
      <p:sp>
        <p:nvSpPr>
          <p:cNvPr id="16" name="Slide Number Placeholder 15"/>
          <p:cNvSpPr>
            <a:spLocks noGrp="1"/>
          </p:cNvSpPr>
          <p:nvPr>
            <p:ph type="sldNum" sz="quarter" idx="11"/>
          </p:nvPr>
        </p:nvSpPr>
        <p:spPr/>
        <p:txBody>
          <a:bodyPr/>
          <a:lstStyle/>
          <a:p>
            <a:fld id="{50D786F5-943B-473C-8959-47BA04754A8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38BA569-AE5B-4806-884E-37DDA78C01EB}" type="datetimeFigureOut">
              <a:rPr lang="en-US" smtClean="0"/>
              <a:t>3/11/2015</a:t>
            </a:fld>
            <a:endParaRPr lang="en-US"/>
          </a:p>
        </p:txBody>
      </p:sp>
      <p:sp>
        <p:nvSpPr>
          <p:cNvPr id="8" name="Slide Number Placeholder 7"/>
          <p:cNvSpPr>
            <a:spLocks noGrp="1"/>
          </p:cNvSpPr>
          <p:nvPr>
            <p:ph type="sldNum" sz="quarter" idx="11"/>
          </p:nvPr>
        </p:nvSpPr>
        <p:spPr/>
        <p:txBody>
          <a:bodyPr/>
          <a:lstStyle/>
          <a:p>
            <a:fld id="{50D786F5-943B-473C-8959-47BA04754A8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E38BA569-AE5B-4806-884E-37DDA78C01EB}" type="datetimeFigureOut">
              <a:rPr lang="en-US" smtClean="0"/>
              <a:t>3/11/2015</a:t>
            </a:fld>
            <a:endParaRPr lang="en-US"/>
          </a:p>
        </p:txBody>
      </p:sp>
      <p:sp>
        <p:nvSpPr>
          <p:cNvPr id="19" name="Slide Number Placeholder 18"/>
          <p:cNvSpPr>
            <a:spLocks noGrp="1"/>
          </p:cNvSpPr>
          <p:nvPr>
            <p:ph type="sldNum" sz="quarter" idx="16"/>
          </p:nvPr>
        </p:nvSpPr>
        <p:spPr/>
        <p:txBody>
          <a:bodyPr/>
          <a:lstStyle/>
          <a:p>
            <a:fld id="{50D786F5-943B-473C-8959-47BA04754A8E}"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E38BA569-AE5B-4806-884E-37DDA78C01EB}" type="datetimeFigureOut">
              <a:rPr lang="en-US" smtClean="0"/>
              <a:t>3/11/2015</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50D786F5-943B-473C-8959-47BA04754A8E}"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E38BA569-AE5B-4806-884E-37DDA78C01EB}" type="datetimeFigureOut">
              <a:rPr lang="en-US" smtClean="0"/>
              <a:t>3/11/2015</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0D786F5-943B-473C-8959-47BA04754A8E}"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tcpipguide.com/free/t_UnderstandingTheOSIReferenceModelAnAnalogy.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TCP/IP Guide</a:t>
            </a:r>
            <a:endParaRPr lang="en-US" dirty="0"/>
          </a:p>
        </p:txBody>
      </p:sp>
      <p:sp>
        <p:nvSpPr>
          <p:cNvPr id="2" name="Title 1"/>
          <p:cNvSpPr>
            <a:spLocks noGrp="1"/>
          </p:cNvSpPr>
          <p:nvPr>
            <p:ph type="title"/>
          </p:nvPr>
        </p:nvSpPr>
        <p:spPr/>
        <p:txBody>
          <a:bodyPr/>
          <a:lstStyle/>
          <a:p>
            <a:r>
              <a:rPr lang="en-US" dirty="0" smtClean="0"/>
              <a:t>OSI REFERENCE MODEL </a:t>
            </a:r>
            <a:r>
              <a:rPr lang="en-US" smtClean="0"/>
              <a:t>real world ANALOGY</a:t>
            </a:r>
            <a:endParaRPr lang="en-US" dirty="0"/>
          </a:p>
        </p:txBody>
      </p:sp>
    </p:spTree>
    <p:extLst>
      <p:ext uri="{BB962C8B-B14F-4D97-AF65-F5344CB8AC3E}">
        <p14:creationId xmlns:p14="http://schemas.microsoft.com/office/powerpoint/2010/main" val="222820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sz="quarter" idx="13"/>
          </p:nvPr>
        </p:nvGraphicFramePr>
        <p:xfrm>
          <a:off x="214282" y="71414"/>
          <a:ext cx="8786844" cy="6725758"/>
        </p:xfrm>
        <a:graphic>
          <a:graphicData uri="http://schemas.openxmlformats.org/drawingml/2006/table">
            <a:tbl>
              <a:tblPr/>
              <a:tblGrid>
                <a:gridCol w="886748"/>
                <a:gridCol w="644906"/>
                <a:gridCol w="3305142"/>
                <a:gridCol w="3950048"/>
              </a:tblGrid>
              <a:tr h="56729">
                <a:tc gridSpan="4">
                  <a:txBody>
                    <a:bodyPr/>
                    <a:lstStyle/>
                    <a:p>
                      <a:pPr algn="ctr" fontAlgn="t"/>
                      <a:r>
                        <a:rPr lang="en-US" sz="1100" b="1" dirty="0" smtClean="0">
                          <a:solidFill>
                            <a:schemeClr val="bg1"/>
                          </a:solidFill>
                          <a:latin typeface="Arial"/>
                          <a:ea typeface="Times New Roman"/>
                        </a:rPr>
                        <a:t>OSI </a:t>
                      </a:r>
                      <a:r>
                        <a:rPr lang="en-US" sz="1100" b="1" dirty="0">
                          <a:solidFill>
                            <a:schemeClr val="bg1"/>
                          </a:solidFill>
                          <a:latin typeface="Arial"/>
                          <a:ea typeface="Times New Roman"/>
                        </a:rPr>
                        <a:t>Reference Model Real-World Analogy </a:t>
                      </a:r>
                      <a:endParaRPr lang="id-ID" sz="1100" dirty="0">
                        <a:solidFill>
                          <a:schemeClr val="bg1"/>
                        </a:solidFill>
                        <a:latin typeface="Times New Roman"/>
                        <a:ea typeface="Times New Roman"/>
                      </a:endParaRPr>
                    </a:p>
                  </a:txBody>
                  <a:tcPr marL="8562" marR="8562" marT="8562" marB="8562" anchor="ctr">
                    <a:lnL>
                      <a:noFill/>
                    </a:lnL>
                    <a:lnR>
                      <a:noFill/>
                    </a:lnR>
                    <a:lnT>
                      <a:noFill/>
                    </a:lnT>
                    <a:lnB w="28575" cap="flat" cmpd="sng" algn="ctr">
                      <a:solidFill>
                        <a:schemeClr val="bg1"/>
                      </a:solidFill>
                      <a:prstDash val="solid"/>
                      <a:round/>
                      <a:headEnd type="none" w="med" len="med"/>
                      <a:tailEnd type="none" w="med" len="med"/>
                    </a:lnB>
                    <a:solidFill>
                      <a:srgbClr val="CCCCFF"/>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128172">
                <a:tc>
                  <a:txBody>
                    <a:bodyPr/>
                    <a:lstStyle/>
                    <a:p>
                      <a:pPr algn="ctr"/>
                      <a:r>
                        <a:rPr lang="en-US" sz="1100" b="1" dirty="0">
                          <a:solidFill>
                            <a:schemeClr val="bg1"/>
                          </a:solidFill>
                          <a:latin typeface="Arial"/>
                          <a:ea typeface="Times New Roman"/>
                        </a:rPr>
                        <a:t>Phase</a:t>
                      </a:r>
                      <a:endParaRPr lang="id-ID" sz="11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a:solidFill>
                            <a:schemeClr val="bg1"/>
                          </a:solidFill>
                          <a:latin typeface="Arial"/>
                          <a:ea typeface="Times New Roman"/>
                        </a:rPr>
                        <a:t>OSI Layer</a:t>
                      </a:r>
                      <a:endParaRPr lang="id-ID" sz="110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dirty="0">
                          <a:solidFill>
                            <a:schemeClr val="bg1"/>
                          </a:solidFill>
                          <a:latin typeface="Arial"/>
                          <a:ea typeface="Times New Roman"/>
                        </a:rPr>
                        <a:t>CEO Letter</a:t>
                      </a:r>
                      <a:endParaRPr lang="id-ID" sz="11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dirty="0">
                          <a:solidFill>
                            <a:schemeClr val="bg1"/>
                          </a:solidFill>
                          <a:latin typeface="Arial"/>
                          <a:ea typeface="Times New Roman"/>
                        </a:rPr>
                        <a:t>Web Site Connection (Simplified)</a:t>
                      </a:r>
                      <a:endParaRPr lang="id-ID" sz="11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r>
              <a:tr h="399798">
                <a:tc rowSpan="4">
                  <a:txBody>
                    <a:bodyPr/>
                    <a:lstStyle/>
                    <a:p>
                      <a:pPr algn="ctr"/>
                      <a:r>
                        <a:rPr lang="en-US" sz="800" b="1">
                          <a:latin typeface="Arial"/>
                          <a:ea typeface="Times New Roman"/>
                        </a:rPr>
                        <a:t>Transmission</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b="1" dirty="0">
                          <a:latin typeface="Arial"/>
                          <a:ea typeface="Times New Roman"/>
                        </a:rPr>
                        <a:t>7</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The CEO of a company in decides he needs to send a letter to a peer of his in . He dictates the letter to his </a:t>
                      </a:r>
                      <a:r>
                        <a:rPr lang="en-US" sz="800" u="none" strike="noStrike">
                          <a:solidFill>
                            <a:srgbClr val="0000FF"/>
                          </a:solidFill>
                          <a:latin typeface="Arial"/>
                          <a:ea typeface="Times New Roman"/>
                          <a:hlinkClick r:id="rId2"/>
                        </a:rPr>
                        <a:t>administrative assistant</a:t>
                      </a:r>
                      <a:r>
                        <a:rPr lang="en-US" sz="800">
                          <a:latin typeface="Arial"/>
                          <a:ea typeface="Times New Roman"/>
                        </a:rPr>
                        <a:t>.</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You decide you want to connect to the web server at IP address 10.0.12.34, which is within your organization but not on your local network. You type the address into your browser.</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258694">
                <a:tc vMerge="1">
                  <a:txBody>
                    <a:bodyPr/>
                    <a:lstStyle/>
                    <a:p>
                      <a:endParaRPr lang="id-ID"/>
                    </a:p>
                  </a:txBody>
                  <a:tcPr/>
                </a:tc>
                <a:tc>
                  <a:txBody>
                    <a:bodyPr/>
                    <a:lstStyle/>
                    <a:p>
                      <a:pPr algn="ctr"/>
                      <a:r>
                        <a:rPr lang="en-US" sz="900" b="1" dirty="0">
                          <a:solidFill>
                            <a:schemeClr val="bg1"/>
                          </a:solidFill>
                          <a:latin typeface="Arial"/>
                          <a:ea typeface="Times New Roman"/>
                        </a:rPr>
                        <a:t>6</a:t>
                      </a:r>
                      <a:endParaRPr lang="id-ID" sz="9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900" dirty="0">
                          <a:solidFill>
                            <a:schemeClr val="bg1"/>
                          </a:solidFill>
                          <a:latin typeface="Arial"/>
                          <a:ea typeface="Times New Roman"/>
                        </a:rPr>
                        <a:t>The administrative assistant transcribes the dictation into writing.</a:t>
                      </a:r>
                      <a:endParaRPr lang="id-ID" sz="9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900" dirty="0">
                          <a:solidFill>
                            <a:schemeClr val="bg1"/>
                          </a:solidFill>
                          <a:latin typeface="Arial"/>
                          <a:ea typeface="Times New Roman"/>
                        </a:rPr>
                        <a:t>(Generally, with a web site connection, nothing happens at this layer, but format translation may be done in some cases.)</a:t>
                      </a:r>
                      <a:endParaRPr lang="id-ID" sz="9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493868">
                <a:tc vMerge="1">
                  <a:txBody>
                    <a:bodyPr/>
                    <a:lstStyle/>
                    <a:p>
                      <a:endParaRPr lang="id-ID"/>
                    </a:p>
                  </a:txBody>
                  <a:tcPr/>
                </a:tc>
                <a:tc>
                  <a:txBody>
                    <a:bodyPr/>
                    <a:lstStyle/>
                    <a:p>
                      <a:pPr algn="ctr"/>
                      <a:r>
                        <a:rPr lang="en-US" sz="800" b="1" dirty="0">
                          <a:latin typeface="Arial"/>
                          <a:ea typeface="Times New Roman"/>
                        </a:rPr>
                        <a:t>5</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dirty="0">
                          <a:latin typeface="Arial"/>
                          <a:ea typeface="Times New Roman"/>
                        </a:rPr>
                        <a:t>The administrative assistant puts the letter in an envelope and gives it to the mail room. The assistant doesn't actually know how the letter will be sent, but he knows it is urgent so he says, “get this to its destination quickly”.</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dirty="0">
                          <a:latin typeface="Arial"/>
                          <a:ea typeface="Times New Roman"/>
                        </a:rPr>
                        <a:t>The request is sent via a call to an </a:t>
                      </a:r>
                      <a:r>
                        <a:rPr lang="en-US" sz="800" u="none" strike="noStrike" dirty="0">
                          <a:solidFill>
                            <a:srgbClr val="0000FF"/>
                          </a:solidFill>
                          <a:latin typeface="Arial"/>
                          <a:ea typeface="Times New Roman"/>
                          <a:hlinkClick r:id="rId2"/>
                        </a:rPr>
                        <a:t>application program interface</a:t>
                      </a:r>
                      <a:r>
                        <a:rPr lang="en-US" sz="800" dirty="0">
                          <a:latin typeface="Arial"/>
                          <a:ea typeface="Times New Roman"/>
                        </a:rPr>
                        <a:t> (API), to issue the command necessary to contact the </a:t>
                      </a:r>
                      <a:r>
                        <a:rPr lang="en-US" sz="800" u="none" strike="noStrike" dirty="0">
                          <a:solidFill>
                            <a:srgbClr val="0000FF"/>
                          </a:solidFill>
                          <a:latin typeface="Arial"/>
                          <a:ea typeface="Times New Roman"/>
                          <a:hlinkClick r:id="rId2"/>
                        </a:rPr>
                        <a:t>server</a:t>
                      </a:r>
                      <a:r>
                        <a:rPr lang="en-US" sz="800" dirty="0">
                          <a:latin typeface="Arial"/>
                          <a:ea typeface="Times New Roman"/>
                        </a:rPr>
                        <a:t> at that address.</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46834">
                <a:tc vMerge="1">
                  <a:txBody>
                    <a:bodyPr/>
                    <a:lstStyle/>
                    <a:p>
                      <a:endParaRPr lang="id-ID"/>
                    </a:p>
                  </a:txBody>
                  <a:tcPr/>
                </a:tc>
                <a:tc>
                  <a:txBody>
                    <a:bodyPr/>
                    <a:lstStyle/>
                    <a:p>
                      <a:pPr algn="ctr"/>
                      <a:r>
                        <a:rPr lang="en-US" sz="800" b="1" dirty="0">
                          <a:solidFill>
                            <a:schemeClr val="bg1"/>
                          </a:solidFill>
                          <a:latin typeface="Arial"/>
                          <a:ea typeface="Times New Roman"/>
                        </a:rPr>
                        <a:t>4</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mail room must decide how to get the letter where it needs to go. Since it is a rush, the people in the mail room decide they must use a courier. The envelope is given to the </a:t>
                      </a:r>
                      <a:r>
                        <a:rPr lang="en-US" sz="800" u="none" strike="noStrike" dirty="0">
                          <a:solidFill>
                            <a:schemeClr val="bg1"/>
                          </a:solidFill>
                          <a:latin typeface="Arial"/>
                          <a:ea typeface="Times New Roman"/>
                          <a:hlinkClick r:id="rId2"/>
                        </a:rPr>
                        <a:t>courier company</a:t>
                      </a:r>
                      <a:r>
                        <a:rPr lang="en-US" sz="800" dirty="0">
                          <a:solidFill>
                            <a:schemeClr val="bg1"/>
                          </a:solidFill>
                          <a:latin typeface="Arial"/>
                          <a:ea typeface="Times New Roman"/>
                        </a:rPr>
                        <a:t> to send.</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Transmission Control Protocol (TCP) is used to create a segment to be sent to IP address 10.0.12.34.</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870151">
                <a:tc rowSpan="8">
                  <a:txBody>
                    <a:bodyPr/>
                    <a:lstStyle/>
                    <a:p>
                      <a:pPr algn="ctr"/>
                      <a:r>
                        <a:rPr lang="en-US" sz="800" b="1" dirty="0">
                          <a:latin typeface="Arial"/>
                          <a:ea typeface="Times New Roman"/>
                        </a:rPr>
                        <a:t>Routing</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b="1">
                          <a:latin typeface="Arial"/>
                          <a:ea typeface="Times New Roman"/>
                        </a:rPr>
                        <a:t>3</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dirty="0">
                          <a:latin typeface="Arial"/>
                          <a:ea typeface="Times New Roman"/>
                        </a:rPr>
                        <a:t>The courier company receives the envelope, but it needs to add its own handling information, so it places the smaller envelope in a courier envelope (encapsulation). The courier then consults its airplane route information and determines that to get this envelope to , it must be flown through its hub in . It hands this envelope to the workers who load packages on airplanes.</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Your computer creates an IP datagram encapsulating the TCP datagram created above. It then addresses the packet to 10.0.12.34. but discovers that it is not on its local network. So instead, it realizes it needs to send the message to its designated routing device at IP address 10.0.43.21. It hands the packet to the driver for your Ethernet card (the software that interfaces to the Ethernet hardware).</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46834">
                <a:tc vMerge="1">
                  <a:txBody>
                    <a:bodyPr/>
                    <a:lstStyle/>
                    <a:p>
                      <a:endParaRPr lang="id-ID"/>
                    </a:p>
                  </a:txBody>
                  <a:tcPr/>
                </a:tc>
                <a:tc>
                  <a:txBody>
                    <a:bodyPr/>
                    <a:lstStyle/>
                    <a:p>
                      <a:pPr algn="ctr"/>
                      <a:r>
                        <a:rPr lang="en-US" sz="800" b="1" dirty="0">
                          <a:solidFill>
                            <a:schemeClr val="bg1"/>
                          </a:solidFill>
                          <a:latin typeface="Arial"/>
                          <a:ea typeface="Times New Roman"/>
                        </a:rPr>
                        <a:t>2</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workers take the courier envelope and put on it a tag with the code for . They then put it in a handling box and then load it on the plane to .</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Ethernet card driver forms a frame containing the IP datagram and prepares it to be sent over the network. It packages the message and puts the address 10.0.43.21 (for the router) in the frame.</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446834">
                <a:tc vMerge="1">
                  <a:txBody>
                    <a:bodyPr/>
                    <a:lstStyle/>
                    <a:p>
                      <a:endParaRPr lang="id-ID"/>
                    </a:p>
                  </a:txBody>
                  <a:tcPr/>
                </a:tc>
                <a:tc>
                  <a:txBody>
                    <a:bodyPr/>
                    <a:lstStyle/>
                    <a:p>
                      <a:pPr algn="ctr"/>
                      <a:r>
                        <a:rPr lang="en-US" sz="800" b="1">
                          <a:latin typeface="Arial"/>
                          <a:ea typeface="Times New Roman"/>
                        </a:rPr>
                        <a:t>1</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The plane flies to .</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The frame is sent over the twisted pair cable that connects your local area network. (I'm ignoring overhead, collisions, etc. here, but then I also ignored the possibility of collisions with the plane. </a:t>
                      </a:r>
                      <a:r>
                        <a:rPr lang="en-US" sz="800">
                          <a:latin typeface="Wingdings"/>
                          <a:ea typeface="Times New Roman"/>
                        </a:rPr>
                        <a:t>J</a:t>
                      </a:r>
                      <a:r>
                        <a:rPr lang="en-US" sz="800">
                          <a:latin typeface="Arial"/>
                          <a:ea typeface="Times New Roman"/>
                        </a:rPr>
                        <a:t>)</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05730">
                <a:tc vMerge="1">
                  <a:txBody>
                    <a:bodyPr/>
                    <a:lstStyle/>
                    <a:p>
                      <a:endParaRPr lang="id-ID"/>
                    </a:p>
                  </a:txBody>
                  <a:tcPr/>
                </a:tc>
                <a:tc>
                  <a:txBody>
                    <a:bodyPr/>
                    <a:lstStyle/>
                    <a:p>
                      <a:pPr algn="ctr"/>
                      <a:r>
                        <a:rPr lang="en-US" sz="800" b="1" dirty="0">
                          <a:solidFill>
                            <a:schemeClr val="bg1"/>
                          </a:solidFill>
                          <a:latin typeface="Arial"/>
                          <a:ea typeface="Times New Roman"/>
                        </a:rPr>
                        <a:t>2</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In , the box is unloaded, and the courier envelope is removed from it and given to the people who handle routing in .</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Ethernet card at the machine with IP address 10.0.43.21 receives the frame, strips off the frame headers and hands it up to the network layer.</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399798">
                <a:tc vMerge="1">
                  <a:txBody>
                    <a:bodyPr/>
                    <a:lstStyle/>
                    <a:p>
                      <a:endParaRPr lang="id-ID"/>
                    </a:p>
                  </a:txBody>
                  <a:tcPr/>
                </a:tc>
                <a:tc>
                  <a:txBody>
                    <a:bodyPr/>
                    <a:lstStyle/>
                    <a:p>
                      <a:pPr algn="ctr"/>
                      <a:r>
                        <a:rPr lang="en-US" sz="800" b="1">
                          <a:latin typeface="Arial"/>
                          <a:ea typeface="Times New Roman"/>
                        </a:rPr>
                        <a:t>3</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dirty="0">
                          <a:latin typeface="Arial"/>
                          <a:ea typeface="Times New Roman"/>
                        </a:rPr>
                        <a:t>The tag marked “” is removed from the outside of the courier envelope. The envelope is then given back to the airplane workers to be sent to .</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The IP datagram is processed by the router, which realizes the destination (10.0.12.34) can be reached directly. It passes the datagram back down to the Ethernet driver.</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258694">
                <a:tc vMerge="1">
                  <a:txBody>
                    <a:bodyPr/>
                    <a:lstStyle/>
                    <a:p>
                      <a:endParaRPr lang="id-ID"/>
                    </a:p>
                  </a:txBody>
                  <a:tcPr/>
                </a:tc>
                <a:tc>
                  <a:txBody>
                    <a:bodyPr/>
                    <a:lstStyle/>
                    <a:p>
                      <a:pPr algn="ctr"/>
                      <a:r>
                        <a:rPr lang="en-US" sz="800" b="1" dirty="0">
                          <a:solidFill>
                            <a:schemeClr val="bg1"/>
                          </a:solidFill>
                          <a:latin typeface="Arial"/>
                          <a:ea typeface="Times New Roman"/>
                        </a:rPr>
                        <a:t>2</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envelope is given a new tag with the code for , placed in another box and loaded on the plane to .</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Ethernet driver creates a new frame and prepares to send it to the device that uses IP address 10.0.12.34.</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128172">
                <a:tc vMerge="1">
                  <a:txBody>
                    <a:bodyPr/>
                    <a:lstStyle/>
                    <a:p>
                      <a:endParaRPr lang="id-ID"/>
                    </a:p>
                  </a:txBody>
                  <a:tcPr/>
                </a:tc>
                <a:tc>
                  <a:txBody>
                    <a:bodyPr/>
                    <a:lstStyle/>
                    <a:p>
                      <a:pPr algn="ctr"/>
                      <a:r>
                        <a:rPr lang="en-US" sz="800" b="1">
                          <a:latin typeface="Arial"/>
                          <a:ea typeface="Times New Roman"/>
                        </a:rPr>
                        <a:t>1</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dirty="0">
                          <a:latin typeface="Arial"/>
                          <a:ea typeface="Times New Roman"/>
                        </a:rPr>
                        <a:t>The plane flies to .</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The frame is sent over the network.</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05730">
                <a:tc vMerge="1">
                  <a:txBody>
                    <a:bodyPr/>
                    <a:lstStyle/>
                    <a:p>
                      <a:endParaRPr lang="id-ID"/>
                    </a:p>
                  </a:txBody>
                  <a:tcPr/>
                </a:tc>
                <a:tc>
                  <a:txBody>
                    <a:bodyPr/>
                    <a:lstStyle/>
                    <a:p>
                      <a:pPr algn="ctr"/>
                      <a:r>
                        <a:rPr lang="en-US" sz="800" b="1" dirty="0">
                          <a:solidFill>
                            <a:schemeClr val="bg1"/>
                          </a:solidFill>
                          <a:latin typeface="Arial"/>
                          <a:ea typeface="Times New Roman"/>
                        </a:rPr>
                        <a:t>2</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box is unloaded and the courier envelope is removed from the box. It is given to the routing office.</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Ethernet card at the device with IP address 10.0.12.34 receives the frame, strips off the headers and passes it up the stack.</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305730">
                <a:tc rowSpan="5">
                  <a:txBody>
                    <a:bodyPr/>
                    <a:lstStyle/>
                    <a:p>
                      <a:pPr algn="ctr"/>
                      <a:r>
                        <a:rPr lang="en-US" sz="800" b="1">
                          <a:latin typeface="Arial"/>
                          <a:ea typeface="Times New Roman"/>
                        </a:rPr>
                        <a:t>Reception</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b="1">
                          <a:latin typeface="Arial"/>
                          <a:ea typeface="Times New Roman"/>
                        </a:rPr>
                        <a:t>3</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dirty="0">
                          <a:latin typeface="Arial"/>
                          <a:ea typeface="Times New Roman"/>
                        </a:rPr>
                        <a:t>The courier company in sees that the destination is in , and delivers the envelope to the destination CEO's company.</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The IP headers are removed from the datagram and the TCP segment handed up to TCP.</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05730">
                <a:tc vMerge="1">
                  <a:txBody>
                    <a:bodyPr/>
                    <a:lstStyle/>
                    <a:p>
                      <a:endParaRPr lang="id-ID"/>
                    </a:p>
                  </a:txBody>
                  <a:tcPr/>
                </a:tc>
                <a:tc>
                  <a:txBody>
                    <a:bodyPr/>
                    <a:lstStyle/>
                    <a:p>
                      <a:pPr algn="ctr"/>
                      <a:r>
                        <a:rPr lang="en-US" sz="800" b="1" dirty="0">
                          <a:solidFill>
                            <a:schemeClr val="bg1"/>
                          </a:solidFill>
                          <a:latin typeface="Arial"/>
                          <a:ea typeface="Times New Roman"/>
                        </a:rPr>
                        <a:t>4</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mail room removes the inner envelope from the courier envelope and delivers it to the destination CEO's assistant.</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TCP removes its headers and hands the data up to the drivers on the destination machine.</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164623">
                <a:tc vMerge="1">
                  <a:txBody>
                    <a:bodyPr/>
                    <a:lstStyle/>
                    <a:p>
                      <a:endParaRPr lang="id-ID"/>
                    </a:p>
                  </a:txBody>
                  <a:tcPr/>
                </a:tc>
                <a:tc>
                  <a:txBody>
                    <a:bodyPr/>
                    <a:lstStyle/>
                    <a:p>
                      <a:pPr algn="ctr"/>
                      <a:r>
                        <a:rPr lang="en-US" sz="800" b="1">
                          <a:latin typeface="Arial"/>
                          <a:ea typeface="Times New Roman"/>
                        </a:rPr>
                        <a:t>5</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dirty="0">
                          <a:latin typeface="Arial"/>
                          <a:ea typeface="Times New Roman"/>
                        </a:rPr>
                        <a:t>The assistant takes the letter out of the envelope.</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The request is sent to the Web server software for processing.</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52764">
                <a:tc vMerge="1">
                  <a:txBody>
                    <a:bodyPr/>
                    <a:lstStyle/>
                    <a:p>
                      <a:endParaRPr lang="id-ID"/>
                    </a:p>
                  </a:txBody>
                  <a:tcPr/>
                </a:tc>
                <a:tc>
                  <a:txBody>
                    <a:bodyPr/>
                    <a:lstStyle/>
                    <a:p>
                      <a:pPr algn="ctr"/>
                      <a:r>
                        <a:rPr lang="en-US" sz="800" b="1" dirty="0">
                          <a:solidFill>
                            <a:schemeClr val="bg1"/>
                          </a:solidFill>
                          <a:latin typeface="Arial"/>
                          <a:ea typeface="Times New Roman"/>
                        </a:rPr>
                        <a:t>6</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The assistant reads the letter and decides whether to give the letter to the CEO, transcribe it to email, call the CEO on her cell phone, or whatever. </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800" dirty="0">
                          <a:solidFill>
                            <a:schemeClr val="bg1"/>
                          </a:solidFill>
                          <a:latin typeface="Arial"/>
                          <a:ea typeface="Times New Roman"/>
                        </a:rPr>
                        <a:t>(Again, in this example nothing probably happens at the Presentation layer.)</a:t>
                      </a:r>
                      <a:endParaRPr lang="id-ID" sz="800" dirty="0">
                        <a:solidFill>
                          <a:schemeClr val="bg1"/>
                        </a:solidFill>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211658">
                <a:tc vMerge="1">
                  <a:txBody>
                    <a:bodyPr/>
                    <a:lstStyle/>
                    <a:p>
                      <a:endParaRPr lang="id-ID"/>
                    </a:p>
                  </a:txBody>
                  <a:tcPr/>
                </a:tc>
                <a:tc>
                  <a:txBody>
                    <a:bodyPr/>
                    <a:lstStyle/>
                    <a:p>
                      <a:pPr algn="ctr"/>
                      <a:r>
                        <a:rPr lang="en-US" sz="800" b="1">
                          <a:latin typeface="Arial"/>
                          <a:ea typeface="Times New Roman"/>
                        </a:rPr>
                        <a:t>7</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a:latin typeface="Arial"/>
                          <a:ea typeface="Times New Roman"/>
                        </a:rPr>
                        <a:t>The second CEO receives the message that was sent by the first one.</a:t>
                      </a:r>
                      <a:endParaRPr lang="id-ID" sz="80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800" dirty="0">
                          <a:latin typeface="Arial"/>
                          <a:ea typeface="Times New Roman"/>
                        </a:rPr>
                        <a:t>The Web server receives and processes the request.</a:t>
                      </a:r>
                      <a:endParaRPr lang="id-ID" sz="800" dirty="0">
                        <a:latin typeface="Times New Roman"/>
                        <a:ea typeface="Times New Roman"/>
                      </a:endParaRPr>
                    </a:p>
                  </a:txBody>
                  <a:tcPr marL="8562" marR="8562" marT="8562" marB="856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bl>
          </a:graphicData>
        </a:graphic>
      </p:graphicFrame>
      <p:sp>
        <p:nvSpPr>
          <p:cNvPr id="2" name="Rectangle 1"/>
          <p:cNvSpPr/>
          <p:nvPr/>
        </p:nvSpPr>
        <p:spPr>
          <a:xfrm>
            <a:off x="5105400" y="304800"/>
            <a:ext cx="39624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085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43</TotalTime>
  <Words>931</Words>
  <Application>Microsoft Office PowerPoint</Application>
  <PresentationFormat>On-screen Show (4:3)</PresentationFormat>
  <Paragraphs>61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BlackTie</vt:lpstr>
      <vt:lpstr>OSI REFERENCE MODEL real world ANALOGY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OSI REFERENCE MODEL ANALOGY</dc:title>
  <dc:creator>gadang ramantoko</dc:creator>
  <cp:lastModifiedBy>Gadang</cp:lastModifiedBy>
  <cp:revision>4</cp:revision>
  <dcterms:created xsi:type="dcterms:W3CDTF">2012-06-05T14:44:22Z</dcterms:created>
  <dcterms:modified xsi:type="dcterms:W3CDTF">2015-03-11T19:05:51Z</dcterms:modified>
</cp:coreProperties>
</file>