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4" r:id="rId19"/>
    <p:sldId id="276"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26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CCA3696-CF8E-4207-A1FD-D78E845FEC91}" type="datetimeFigureOut">
              <a:rPr lang="id-ID" smtClean="0"/>
              <a:t>13/02/2015</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5B4BD45D-532D-4C7A-AE28-CEA3F18BA167}" type="slidenum">
              <a:rPr lang="id-ID" smtClean="0"/>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CA3696-CF8E-4207-A1FD-D78E845FEC91}" type="datetimeFigureOut">
              <a:rPr lang="id-ID" smtClean="0"/>
              <a:t>13/02/2015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B4BD45D-532D-4C7A-AE28-CEA3F18BA16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CA3696-CF8E-4207-A1FD-D78E845FEC91}" type="datetimeFigureOut">
              <a:rPr lang="id-ID" smtClean="0"/>
              <a:t>13/02/2015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B4BD45D-532D-4C7A-AE28-CEA3F18BA16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CA3696-CF8E-4207-A1FD-D78E845FEC91}" type="datetimeFigureOut">
              <a:rPr lang="id-ID" smtClean="0"/>
              <a:t>13/02/2015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B4BD45D-532D-4C7A-AE28-CEA3F18BA167}"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CA3696-CF8E-4207-A1FD-D78E845FEC91}" type="datetimeFigureOut">
              <a:rPr lang="id-ID" smtClean="0"/>
              <a:t>13/02/2015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B4BD45D-532D-4C7A-AE28-CEA3F18BA167}" type="slidenum">
              <a:rPr lang="id-ID" smtClean="0"/>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CA3696-CF8E-4207-A1FD-D78E845FEC91}" type="datetimeFigureOut">
              <a:rPr lang="id-ID" smtClean="0"/>
              <a:t>13/02/2015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B4BD45D-532D-4C7A-AE28-CEA3F18BA167}"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CA3696-CF8E-4207-A1FD-D78E845FEC91}" type="datetimeFigureOut">
              <a:rPr lang="id-ID" smtClean="0"/>
              <a:t>13/02/2015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5B4BD45D-532D-4C7A-AE28-CEA3F18BA167}" type="slidenum">
              <a:rPr lang="id-ID" smtClean="0"/>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CA3696-CF8E-4207-A1FD-D78E845FEC91}" type="datetimeFigureOut">
              <a:rPr lang="id-ID" smtClean="0"/>
              <a:t>13/02/2015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5B4BD45D-532D-4C7A-AE28-CEA3F18BA16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CCA3696-CF8E-4207-A1FD-D78E845FEC91}" type="datetimeFigureOut">
              <a:rPr lang="id-ID" smtClean="0"/>
              <a:t>13/02/2015</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5B4BD45D-532D-4C7A-AE28-CEA3F18BA16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CA3696-CF8E-4207-A1FD-D78E845FEC91}" type="datetimeFigureOut">
              <a:rPr lang="id-ID" smtClean="0"/>
              <a:t>13/02/2015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B4BD45D-532D-4C7A-AE28-CEA3F18BA167}"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CCA3696-CF8E-4207-A1FD-D78E845FEC91}" type="datetimeFigureOut">
              <a:rPr lang="id-ID" smtClean="0"/>
              <a:t>13/02/2015</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5B4BD45D-532D-4C7A-AE28-CEA3F18BA167}"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CCA3696-CF8E-4207-A1FD-D78E845FEC91}" type="datetimeFigureOut">
              <a:rPr lang="id-ID" smtClean="0"/>
              <a:t>13/02/2015</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B4BD45D-532D-4C7A-AE28-CEA3F18BA167}"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tcpipguide.com/free/t_IndirectDeviceConnectionandMessageRouting.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cpipguide.com/free/t_OSIReferenceModelNetworkingLayersSublayersandLayer-2.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Open System Interconnection (OSI) Reference Model </a:t>
            </a:r>
            <a:br>
              <a:rPr lang="en-US" dirty="0" smtClean="0"/>
            </a:br>
            <a:endParaRPr lang="id-ID" dirty="0"/>
          </a:p>
        </p:txBody>
      </p:sp>
      <p:sp>
        <p:nvSpPr>
          <p:cNvPr id="3" name="Subtitle 2"/>
          <p:cNvSpPr>
            <a:spLocks noGrp="1"/>
          </p:cNvSpPr>
          <p:nvPr>
            <p:ph type="subTitle" idx="1"/>
          </p:nvPr>
        </p:nvSpPr>
        <p:spPr/>
        <p:txBody>
          <a:bodyPr>
            <a:normAutofit/>
          </a:bodyPr>
          <a:lstStyle/>
          <a:p>
            <a:r>
              <a:rPr lang="id-ID" sz="2400" dirty="0" smtClean="0"/>
              <a:t>http://www.tcpipguide.com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Protocols: Horizontal (Corresponding Layer) Communication </a:t>
            </a:r>
            <a:endParaRPr lang="id-ID" dirty="0"/>
          </a:p>
        </p:txBody>
      </p:sp>
      <p:sp>
        <p:nvSpPr>
          <p:cNvPr id="3" name="Content Placeholder 2"/>
          <p:cNvSpPr>
            <a:spLocks noGrp="1"/>
          </p:cNvSpPr>
          <p:nvPr>
            <p:ph idx="1"/>
          </p:nvPr>
        </p:nvSpPr>
        <p:spPr/>
        <p:txBody>
          <a:bodyPr/>
          <a:lstStyle/>
          <a:p>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5086360" cy="914400"/>
          </a:xfrm>
        </p:spPr>
        <p:txBody>
          <a:bodyPr/>
          <a:lstStyle/>
          <a:p>
            <a:r>
              <a:rPr lang="en-US" sz="3200" dirty="0" smtClean="0"/>
              <a:t>OSI Reference Model Protocols: Horizontal Communication</a:t>
            </a:r>
            <a:r>
              <a:rPr lang="id-ID" sz="3200" dirty="0" smtClean="0"/>
              <a:t/>
            </a:r>
            <a:br>
              <a:rPr lang="id-ID" sz="3200" dirty="0" smtClean="0"/>
            </a:br>
            <a:endParaRPr lang="id-ID" sz="3600" dirty="0"/>
          </a:p>
        </p:txBody>
      </p:sp>
      <p:sp>
        <p:nvSpPr>
          <p:cNvPr id="3" name="Content Placeholder 2"/>
          <p:cNvSpPr>
            <a:spLocks noGrp="1"/>
          </p:cNvSpPr>
          <p:nvPr>
            <p:ph idx="1"/>
          </p:nvPr>
        </p:nvSpPr>
        <p:spPr>
          <a:xfrm>
            <a:off x="5857884" y="357166"/>
            <a:ext cx="3071834" cy="5214950"/>
          </a:xfrm>
        </p:spPr>
        <p:txBody>
          <a:bodyPr>
            <a:noAutofit/>
          </a:bodyPr>
          <a:lstStyle/>
          <a:p>
            <a:pPr fontAlgn="base"/>
            <a:r>
              <a:rPr lang="en-US" sz="1600" dirty="0" smtClean="0"/>
              <a:t>The term “protocol” has many meanings; in the context of the OSI Reference Model, it refers specifically to software or hardware elements that accomplish communication between corresponding layers on two or more devices. </a:t>
            </a:r>
            <a:endParaRPr lang="id-ID" sz="1600" dirty="0" smtClean="0"/>
          </a:p>
          <a:p>
            <a:pPr fontAlgn="base"/>
            <a:r>
              <a:rPr lang="en-US" sz="1600" dirty="0" smtClean="0"/>
              <a:t>For example, the Internet Protocol is said to be a layer 3 protocol because each device uses IP software to communicate at layer 3. </a:t>
            </a:r>
            <a:endParaRPr lang="id-ID" sz="1600" dirty="0" smtClean="0"/>
          </a:p>
          <a:p>
            <a:pPr fontAlgn="base"/>
            <a:r>
              <a:rPr lang="en-US" sz="1600" dirty="0" smtClean="0"/>
              <a:t>The actual transmission and reception of data only occurs at the lowest, physical layer; higher-layer protocols communicate </a:t>
            </a:r>
            <a:r>
              <a:rPr lang="en-US" sz="1600" i="1" dirty="0" smtClean="0"/>
              <a:t>logically</a:t>
            </a:r>
            <a:r>
              <a:rPr lang="en-US" sz="1600" dirty="0" smtClean="0"/>
              <a:t>, by passing data down interfaces until it reaches layer 1, transmitting at layer 1, and then passing the data back up to the appropriate layer at the recipient.</a:t>
            </a:r>
            <a:endParaRPr lang="id-ID" sz="1600" dirty="0" smtClean="0"/>
          </a:p>
          <a:p>
            <a:endParaRPr lang="id-ID" sz="1600" dirty="0"/>
          </a:p>
        </p:txBody>
      </p:sp>
      <p:pic>
        <p:nvPicPr>
          <p:cNvPr id="4098" name="Picture 2" descr="osiprotocols"/>
          <p:cNvPicPr>
            <a:picLocks noChangeAspect="1" noChangeArrowheads="1"/>
          </p:cNvPicPr>
          <p:nvPr/>
        </p:nvPicPr>
        <p:blipFill>
          <a:blip r:embed="rId2"/>
          <a:srcRect/>
          <a:stretch>
            <a:fillRect/>
          </a:stretch>
        </p:blipFill>
        <p:spPr bwMode="auto">
          <a:xfrm>
            <a:off x="0" y="1633561"/>
            <a:ext cx="5753100" cy="515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Encapsulation, Protocol Data Units (PDUs) and Service Data Units (SDUs) </a:t>
            </a:r>
            <a:endParaRPr lang="id-ID" dirty="0"/>
          </a:p>
        </p:txBody>
      </p:sp>
      <p:sp>
        <p:nvSpPr>
          <p:cNvPr id="3" name="Content Placeholder 2"/>
          <p:cNvSpPr>
            <a:spLocks noGrp="1"/>
          </p:cNvSpPr>
          <p:nvPr>
            <p:ph idx="1"/>
          </p:nvPr>
        </p:nvSpPr>
        <p:spPr/>
        <p:txBody>
          <a:bodyPr/>
          <a:lstStyle/>
          <a:p>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5157798" cy="914400"/>
          </a:xfrm>
        </p:spPr>
        <p:txBody>
          <a:bodyPr/>
          <a:lstStyle/>
          <a:p>
            <a:r>
              <a:rPr lang="en-US" sz="3600" dirty="0" smtClean="0"/>
              <a:t>OSI Reference Model Data Encapsulation</a:t>
            </a:r>
            <a:r>
              <a:rPr lang="id-ID" sz="3600" dirty="0" smtClean="0"/>
              <a:t/>
            </a:r>
            <a:br>
              <a:rPr lang="id-ID" sz="3600" dirty="0" smtClean="0"/>
            </a:br>
            <a:endParaRPr lang="id-ID" sz="3600" dirty="0"/>
          </a:p>
        </p:txBody>
      </p:sp>
      <p:sp>
        <p:nvSpPr>
          <p:cNvPr id="3" name="Content Placeholder 2"/>
          <p:cNvSpPr>
            <a:spLocks noGrp="1"/>
          </p:cNvSpPr>
          <p:nvPr>
            <p:ph idx="1"/>
          </p:nvPr>
        </p:nvSpPr>
        <p:spPr>
          <a:xfrm>
            <a:off x="5643570" y="571480"/>
            <a:ext cx="3357586" cy="6143668"/>
          </a:xfrm>
        </p:spPr>
        <p:txBody>
          <a:bodyPr>
            <a:normAutofit fontScale="55000" lnSpcReduction="20000"/>
          </a:bodyPr>
          <a:lstStyle/>
          <a:p>
            <a:r>
              <a:rPr lang="en-US" dirty="0" smtClean="0"/>
              <a:t>Each protocol creates a </a:t>
            </a:r>
            <a:r>
              <a:rPr lang="en-US" i="1" dirty="0" smtClean="0"/>
              <a:t>protocol data unit (PDU)</a:t>
            </a:r>
            <a:r>
              <a:rPr lang="en-US" dirty="0" smtClean="0"/>
              <a:t> for transmission that includes headers required by that protocol and data to be transmitted. </a:t>
            </a:r>
            <a:endParaRPr lang="id-ID" dirty="0" smtClean="0"/>
          </a:p>
          <a:p>
            <a:r>
              <a:rPr lang="en-US" dirty="0" smtClean="0"/>
              <a:t>This data becomes the </a:t>
            </a:r>
            <a:r>
              <a:rPr lang="en-US" i="1" dirty="0" smtClean="0"/>
              <a:t>service data unit (SDU)</a:t>
            </a:r>
            <a:r>
              <a:rPr lang="en-US" dirty="0" smtClean="0"/>
              <a:t> of the next layer below it. </a:t>
            </a:r>
            <a:endParaRPr lang="id-ID" dirty="0" smtClean="0"/>
          </a:p>
          <a:p>
            <a:r>
              <a:rPr lang="en-US" dirty="0" smtClean="0"/>
              <a:t>This diagram shows a layer 7 PDU consisting of a layer 7 header (“L7H”) and application data. When this is passed to layer 6, it becomes a layer 6 SDU. </a:t>
            </a:r>
            <a:endParaRPr lang="id-ID" dirty="0" smtClean="0"/>
          </a:p>
          <a:p>
            <a:r>
              <a:rPr lang="en-US" dirty="0" smtClean="0"/>
              <a:t>The layer 6 protocol </a:t>
            </a:r>
            <a:r>
              <a:rPr lang="en-US" dirty="0" err="1" smtClean="0"/>
              <a:t>prepends</a:t>
            </a:r>
            <a:r>
              <a:rPr lang="en-US" dirty="0" smtClean="0"/>
              <a:t> to it a layer 6 header (“L6H”) to create a layer 6 PDU, which is passed to layer 5. </a:t>
            </a:r>
            <a:endParaRPr lang="id-ID" dirty="0" smtClean="0"/>
          </a:p>
          <a:p>
            <a:r>
              <a:rPr lang="en-US" dirty="0" smtClean="0"/>
              <a:t>The encapsulation process continues all the way down to layer 2, which creates a layer 2 PDU—in this case shown with both a header and a footer—that is converted to bits and sent at layer 1.</a:t>
            </a:r>
            <a:endParaRPr lang="id-ID" dirty="0"/>
          </a:p>
        </p:txBody>
      </p:sp>
      <p:pic>
        <p:nvPicPr>
          <p:cNvPr id="5122" name="Picture 2" descr="osiencap"/>
          <p:cNvPicPr>
            <a:picLocks noChangeAspect="1" noChangeArrowheads="1"/>
          </p:cNvPicPr>
          <p:nvPr/>
        </p:nvPicPr>
        <p:blipFill>
          <a:blip r:embed="rId2"/>
          <a:srcRect/>
          <a:stretch>
            <a:fillRect/>
          </a:stretch>
        </p:blipFill>
        <p:spPr bwMode="auto">
          <a:xfrm>
            <a:off x="0" y="1643050"/>
            <a:ext cx="5562600" cy="515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4800608" cy="914400"/>
          </a:xfrm>
        </p:spPr>
        <p:txBody>
          <a:bodyPr/>
          <a:lstStyle/>
          <a:p>
            <a:r>
              <a:rPr lang="en-US" sz="3200" dirty="0" smtClean="0"/>
              <a:t>OSI Reference Model PDU and SDU Encapsulation</a:t>
            </a:r>
            <a:r>
              <a:rPr lang="id-ID" sz="3200" dirty="0" smtClean="0"/>
              <a:t/>
            </a:r>
            <a:br>
              <a:rPr lang="id-ID" sz="3200" dirty="0" smtClean="0"/>
            </a:br>
            <a:endParaRPr lang="id-ID" sz="3200" dirty="0"/>
          </a:p>
        </p:txBody>
      </p:sp>
      <p:sp>
        <p:nvSpPr>
          <p:cNvPr id="3" name="Content Placeholder 2"/>
          <p:cNvSpPr>
            <a:spLocks noGrp="1"/>
          </p:cNvSpPr>
          <p:nvPr>
            <p:ph idx="1"/>
          </p:nvPr>
        </p:nvSpPr>
        <p:spPr>
          <a:xfrm>
            <a:off x="5429256" y="285728"/>
            <a:ext cx="3257544" cy="6357982"/>
          </a:xfrm>
        </p:spPr>
        <p:txBody>
          <a:bodyPr>
            <a:normAutofit fontScale="62500" lnSpcReduction="20000"/>
          </a:bodyPr>
          <a:lstStyle/>
          <a:p>
            <a:r>
              <a:rPr lang="en-US" dirty="0" smtClean="0"/>
              <a:t>This example shows in more detail how OSI PDUs and SDUs are created and encapsulated. </a:t>
            </a:r>
            <a:endParaRPr lang="id-ID" dirty="0" smtClean="0"/>
          </a:p>
          <a:p>
            <a:r>
              <a:rPr lang="en-US" dirty="0" smtClean="0"/>
              <a:t>A TCP segment (layer 4 PDU) becomes a layer 3 SDU, which is encapsulated into a layer 3 PDU through the addition of an IP header. </a:t>
            </a:r>
            <a:endParaRPr lang="id-ID" dirty="0" smtClean="0"/>
          </a:p>
          <a:p>
            <a:r>
              <a:rPr lang="en-US" dirty="0" smtClean="0"/>
              <a:t>This becomes the payload of an Ethernet frame, which is a layer 2 PDU containing an Ethernet header, layer 2 SDU (the IP datagram) and Ethernet footer. </a:t>
            </a:r>
            <a:endParaRPr lang="id-ID" dirty="0" smtClean="0"/>
          </a:p>
          <a:p>
            <a:r>
              <a:rPr lang="en-US" dirty="0" smtClean="0"/>
              <a:t>The receiving device extracts the IP datagram from the Ethernet header and passes it to layer 3; the IP software extracts the TCP segment and passes it up to the TCP software.</a:t>
            </a:r>
            <a:endParaRPr lang="id-ID" dirty="0"/>
          </a:p>
        </p:txBody>
      </p:sp>
      <p:pic>
        <p:nvPicPr>
          <p:cNvPr id="6146" name="Picture 2" descr="osipdusdu"/>
          <p:cNvPicPr>
            <a:picLocks noChangeAspect="1" noChangeArrowheads="1"/>
          </p:cNvPicPr>
          <p:nvPr/>
        </p:nvPicPr>
        <p:blipFill>
          <a:blip r:embed="rId2"/>
          <a:srcRect/>
          <a:stretch>
            <a:fillRect/>
          </a:stretch>
        </p:blipFill>
        <p:spPr bwMode="auto">
          <a:xfrm>
            <a:off x="0" y="2214554"/>
            <a:ext cx="5329618" cy="4643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Indirect Device Connection and Message Routing </a:t>
            </a:r>
            <a:br>
              <a:rPr lang="id-ID" dirty="0" smtClean="0"/>
            </a:br>
            <a:endParaRPr lang="id-ID" dirty="0"/>
          </a:p>
        </p:txBody>
      </p:sp>
      <p:sp>
        <p:nvSpPr>
          <p:cNvPr id="3" name="Content Placeholder 2"/>
          <p:cNvSpPr>
            <a:spLocks noGrp="1"/>
          </p:cNvSpPr>
          <p:nvPr>
            <p:ph idx="1"/>
          </p:nvPr>
        </p:nvSpPr>
        <p:spPr/>
        <p:txBody>
          <a:bodyPr/>
          <a:lstStyle/>
          <a:p>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1414"/>
            <a:ext cx="4371980" cy="914400"/>
          </a:xfrm>
        </p:spPr>
        <p:txBody>
          <a:bodyPr/>
          <a:lstStyle/>
          <a:p>
            <a:r>
              <a:rPr lang="en-US" sz="3600" dirty="0" smtClean="0"/>
              <a:t>Message Routing in the OSI Reference Model</a:t>
            </a:r>
            <a:r>
              <a:rPr lang="id-ID" sz="3600" dirty="0" smtClean="0"/>
              <a:t/>
            </a:r>
            <a:br>
              <a:rPr lang="id-ID" sz="3600" dirty="0" smtClean="0"/>
            </a:br>
            <a:endParaRPr lang="id-ID" dirty="0"/>
          </a:p>
        </p:txBody>
      </p:sp>
      <p:sp>
        <p:nvSpPr>
          <p:cNvPr id="3" name="Content Placeholder 2"/>
          <p:cNvSpPr>
            <a:spLocks noGrp="1"/>
          </p:cNvSpPr>
          <p:nvPr>
            <p:ph idx="1"/>
          </p:nvPr>
        </p:nvSpPr>
        <p:spPr>
          <a:xfrm>
            <a:off x="5243546" y="142852"/>
            <a:ext cx="3757610" cy="6212708"/>
          </a:xfrm>
        </p:spPr>
        <p:txBody>
          <a:bodyPr>
            <a:normAutofit fontScale="62500" lnSpcReduction="20000"/>
          </a:bodyPr>
          <a:lstStyle/>
          <a:p>
            <a:r>
              <a:rPr lang="en-US" dirty="0" smtClean="0"/>
              <a:t>This diagram shows how routing is accomplished conceptually in the OSI model. </a:t>
            </a:r>
            <a:endParaRPr lang="id-ID" dirty="0" smtClean="0"/>
          </a:p>
          <a:p>
            <a:r>
              <a:rPr lang="en-US" dirty="0" smtClean="0"/>
              <a:t>The intermediate device connects the networks of the message transmitter and recipient. </a:t>
            </a:r>
            <a:endParaRPr lang="id-ID" dirty="0" smtClean="0"/>
          </a:p>
          <a:p>
            <a:r>
              <a:rPr lang="en-US" dirty="0" smtClean="0"/>
              <a:t>When data is sent, it is passed up to the network layer on the intermediate device, where it is repackaged and sent back down the stack for the next leg of its transmission. </a:t>
            </a:r>
            <a:endParaRPr lang="id-ID" dirty="0" smtClean="0"/>
          </a:p>
          <a:p>
            <a:r>
              <a:rPr lang="en-US" dirty="0" smtClean="0"/>
              <a:t>Note that the intermediate device actually has two different layer 1 and 2 implementations; one for the interface to each network. </a:t>
            </a:r>
            <a:endParaRPr lang="id-ID" dirty="0" smtClean="0"/>
          </a:p>
          <a:p>
            <a:r>
              <a:rPr lang="en-US" dirty="0" smtClean="0"/>
              <a:t>Also note that while the layer 3 protocol must be the same across the internetwork, each network can use different </a:t>
            </a:r>
            <a:r>
              <a:rPr lang="en-US" dirty="0" smtClean="0">
                <a:hlinkClick r:id="rId2"/>
              </a:rPr>
              <a:t>technologies</a:t>
            </a:r>
            <a:r>
              <a:rPr lang="en-US" dirty="0" smtClean="0"/>
              <a:t> at layers 1 and 2.</a:t>
            </a:r>
            <a:endParaRPr lang="id-ID" dirty="0"/>
          </a:p>
        </p:txBody>
      </p:sp>
      <p:pic>
        <p:nvPicPr>
          <p:cNvPr id="7170" name="Picture 2" descr="osirouting"/>
          <p:cNvPicPr>
            <a:picLocks noChangeAspect="1" noChangeArrowheads="1"/>
          </p:cNvPicPr>
          <p:nvPr/>
        </p:nvPicPr>
        <p:blipFill>
          <a:blip r:embed="rId3"/>
          <a:srcRect/>
          <a:stretch>
            <a:fillRect/>
          </a:stretch>
        </p:blipFill>
        <p:spPr bwMode="auto">
          <a:xfrm>
            <a:off x="0" y="2000240"/>
            <a:ext cx="5176786" cy="47148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OSI Reference Model Layer Summary </a:t>
            </a:r>
            <a:br>
              <a:rPr lang="en-US" smtClean="0"/>
            </a:br>
            <a:endParaRPr lang="id-ID"/>
          </a:p>
        </p:txBody>
      </p:sp>
      <p:sp>
        <p:nvSpPr>
          <p:cNvPr id="3" name="Content Placeholder 2"/>
          <p:cNvSpPr>
            <a:spLocks noGrp="1"/>
          </p:cNvSpPr>
          <p:nvPr>
            <p:ph idx="1"/>
          </p:nvPr>
        </p:nvSpPr>
        <p:spPr/>
        <p:txBody>
          <a:bodyPr/>
          <a:lstStyle/>
          <a:p>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285719" y="561115"/>
          <a:ext cx="8643999" cy="5868281"/>
        </p:xfrm>
        <a:graphic>
          <a:graphicData uri="http://schemas.openxmlformats.org/drawingml/2006/table">
            <a:tbl>
              <a:tblPr/>
              <a:tblGrid>
                <a:gridCol w="785819"/>
                <a:gridCol w="428628"/>
                <a:gridCol w="1143008"/>
                <a:gridCol w="2143140"/>
                <a:gridCol w="928694"/>
                <a:gridCol w="1357322"/>
                <a:gridCol w="1857388"/>
              </a:tblGrid>
              <a:tr h="87363">
                <a:tc gridSpan="7">
                  <a:txBody>
                    <a:bodyPr/>
                    <a:lstStyle/>
                    <a:p>
                      <a:pPr algn="ctr" fontAlgn="t"/>
                      <a:r>
                        <a:rPr lang="en-US" sz="1400" b="1" dirty="0" smtClean="0">
                          <a:solidFill>
                            <a:schemeClr val="bg1"/>
                          </a:solidFill>
                          <a:latin typeface="Arial"/>
                          <a:ea typeface="Times New Roman"/>
                        </a:rPr>
                        <a:t>OSI </a:t>
                      </a:r>
                      <a:r>
                        <a:rPr lang="en-US" sz="1400" b="1" dirty="0">
                          <a:solidFill>
                            <a:schemeClr val="bg1"/>
                          </a:solidFill>
                          <a:latin typeface="Arial"/>
                          <a:ea typeface="Times New Roman"/>
                        </a:rPr>
                        <a:t>Reference Model Layer Summary </a:t>
                      </a:r>
                      <a:endParaRPr lang="id-ID" sz="1400" dirty="0">
                        <a:solidFill>
                          <a:schemeClr val="bg1"/>
                        </a:solidFill>
                        <a:latin typeface="Times New Roman"/>
                        <a:ea typeface="Times New Roman"/>
                      </a:endParaRPr>
                    </a:p>
                  </a:txBody>
                  <a:tcPr marL="14561" marR="14561" marT="14561" marB="14561" anchor="ctr">
                    <a:lnL>
                      <a:noFill/>
                    </a:lnL>
                    <a:lnR>
                      <a:noFill/>
                    </a:lnR>
                    <a:lnT>
                      <a:noFill/>
                    </a:lnT>
                    <a:lnB w="28575" cap="flat" cmpd="sng" algn="ctr">
                      <a:solidFill>
                        <a:schemeClr val="bg1"/>
                      </a:solidFill>
                      <a:prstDash val="solid"/>
                      <a:round/>
                      <a:headEnd type="none" w="med" len="med"/>
                      <a:tailEnd type="none" w="med" len="med"/>
                    </a:lnB>
                    <a:solidFill>
                      <a:srgbClr val="CCCCFF"/>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20331">
                <a:tc>
                  <a:txBody>
                    <a:bodyPr/>
                    <a:lstStyle/>
                    <a:p>
                      <a:pPr algn="ctr"/>
                      <a:r>
                        <a:rPr lang="en-US" sz="1100" b="1" dirty="0">
                          <a:solidFill>
                            <a:schemeClr val="bg1"/>
                          </a:solidFill>
                          <a:latin typeface="Arial"/>
                          <a:ea typeface="Times New Roman"/>
                        </a:rPr>
                        <a:t>Group</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c>
                  <a:txBody>
                    <a:bodyPr/>
                    <a:lstStyle/>
                    <a:p>
                      <a:pPr algn="ctr"/>
                      <a:r>
                        <a:rPr lang="en-US" sz="1100" b="1" dirty="0">
                          <a:solidFill>
                            <a:schemeClr val="bg1"/>
                          </a:solidFill>
                          <a:latin typeface="Arial"/>
                          <a:ea typeface="Times New Roman"/>
                        </a:rPr>
                        <a:t>#</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c>
                  <a:txBody>
                    <a:bodyPr/>
                    <a:lstStyle/>
                    <a:p>
                      <a:pPr algn="ctr"/>
                      <a:r>
                        <a:rPr lang="en-US" sz="1100" b="1" dirty="0">
                          <a:solidFill>
                            <a:schemeClr val="bg1"/>
                          </a:solidFill>
                          <a:latin typeface="Arial"/>
                          <a:ea typeface="Times New Roman"/>
                        </a:rPr>
                        <a:t>Layer Name</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c>
                  <a:txBody>
                    <a:bodyPr/>
                    <a:lstStyle/>
                    <a:p>
                      <a:pPr algn="ctr"/>
                      <a:r>
                        <a:rPr lang="en-US" sz="1100" b="1" dirty="0">
                          <a:solidFill>
                            <a:schemeClr val="bg1"/>
                          </a:solidFill>
                          <a:latin typeface="Arial"/>
                          <a:ea typeface="Times New Roman"/>
                        </a:rPr>
                        <a:t>Key Responsibilities</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c>
                  <a:txBody>
                    <a:bodyPr/>
                    <a:lstStyle/>
                    <a:p>
                      <a:pPr algn="ctr"/>
                      <a:r>
                        <a:rPr lang="en-US" sz="1100" b="1" dirty="0">
                          <a:solidFill>
                            <a:schemeClr val="bg1"/>
                          </a:solidFill>
                          <a:latin typeface="Arial"/>
                          <a:ea typeface="Times New Roman"/>
                        </a:rPr>
                        <a:t>Data Type Handled</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c>
                  <a:txBody>
                    <a:bodyPr/>
                    <a:lstStyle/>
                    <a:p>
                      <a:pPr algn="ctr"/>
                      <a:r>
                        <a:rPr lang="en-US" sz="1100" b="1" dirty="0">
                          <a:solidFill>
                            <a:schemeClr val="bg1"/>
                          </a:solidFill>
                          <a:latin typeface="Arial"/>
                          <a:ea typeface="Times New Roman"/>
                        </a:rPr>
                        <a:t>Scope</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c>
                  <a:txBody>
                    <a:bodyPr/>
                    <a:lstStyle/>
                    <a:p>
                      <a:pPr algn="ctr"/>
                      <a:r>
                        <a:rPr lang="en-US" sz="1100" b="1" dirty="0">
                          <a:solidFill>
                            <a:schemeClr val="bg1"/>
                          </a:solidFill>
                          <a:latin typeface="Arial"/>
                          <a:ea typeface="Times New Roman"/>
                        </a:rPr>
                        <a:t>Common Protocols and Technologies</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CCFF"/>
                    </a:solidFill>
                  </a:tcPr>
                </a:tc>
              </a:tr>
              <a:tr h="495057">
                <a:tc rowSpan="4">
                  <a:txBody>
                    <a:bodyPr/>
                    <a:lstStyle/>
                    <a:p>
                      <a:pPr algn="ctr"/>
                      <a:r>
                        <a:rPr lang="en-US" sz="1100" b="1">
                          <a:latin typeface="Arial"/>
                          <a:ea typeface="Times New Roman"/>
                        </a:rPr>
                        <a:t>Lower Layers</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b="1">
                          <a:latin typeface="Arial"/>
                          <a:ea typeface="Times New Roman"/>
                        </a:rPr>
                        <a:t>1</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b="1" dirty="0">
                          <a:latin typeface="Arial"/>
                          <a:ea typeface="Times New Roman"/>
                        </a:rPr>
                        <a:t>Physical</a:t>
                      </a:r>
                      <a:endParaRPr lang="id-ID" sz="1100" dirty="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Encoding and Signaling; Physical Data Transmission; Hardware Specifications; Topology and Design</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Bits</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Electrical or light signals sent between local devices</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(Physical layers of most of the technologies listed for the data link layer)</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786268">
                <a:tc vMerge="1">
                  <a:txBody>
                    <a:bodyPr/>
                    <a:lstStyle/>
                    <a:p>
                      <a:endParaRPr lang="id-ID"/>
                    </a:p>
                  </a:txBody>
                  <a:tcPr/>
                </a:tc>
                <a:tc>
                  <a:txBody>
                    <a:bodyPr/>
                    <a:lstStyle/>
                    <a:p>
                      <a:pPr algn="ctr"/>
                      <a:r>
                        <a:rPr lang="en-US" sz="1100" b="1" dirty="0">
                          <a:solidFill>
                            <a:schemeClr val="bg1"/>
                          </a:solidFill>
                          <a:latin typeface="Arial"/>
                          <a:ea typeface="Times New Roman"/>
                        </a:rPr>
                        <a:t>2</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b="1" dirty="0">
                          <a:solidFill>
                            <a:schemeClr val="bg1"/>
                          </a:solidFill>
                          <a:latin typeface="Arial"/>
                          <a:ea typeface="Times New Roman"/>
                        </a:rPr>
                        <a:t>Data Link</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Logical Link Control; Media Access Control; Data Framing; Addressing; Error Detection and Handling; Defining Requirements of Physical Layer</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Frames</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Low-level data messages between local devices</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IEEE 802.2 LLC, Ethernet Family; Token Ring; FDDI and CDDI; IEEE 802.11 (WLAN, Wi-Fi); </a:t>
                      </a:r>
                      <a:r>
                        <a:rPr lang="en-US" sz="1100" dirty="0" err="1">
                          <a:solidFill>
                            <a:schemeClr val="bg1"/>
                          </a:solidFill>
                          <a:latin typeface="Arial"/>
                          <a:ea typeface="Times New Roman"/>
                        </a:rPr>
                        <a:t>HomePNA</a:t>
                      </a:r>
                      <a:r>
                        <a:rPr lang="en-US" sz="1100" dirty="0">
                          <a:solidFill>
                            <a:schemeClr val="bg1"/>
                          </a:solidFill>
                          <a:latin typeface="Arial"/>
                          <a:ea typeface="Times New Roman"/>
                        </a:rPr>
                        <a:t>; </a:t>
                      </a:r>
                      <a:r>
                        <a:rPr lang="en-US" sz="1100" dirty="0" err="1">
                          <a:solidFill>
                            <a:schemeClr val="bg1"/>
                          </a:solidFill>
                          <a:latin typeface="Arial"/>
                          <a:ea typeface="Times New Roman"/>
                        </a:rPr>
                        <a:t>HomeRF</a:t>
                      </a:r>
                      <a:r>
                        <a:rPr lang="en-US" sz="1100" dirty="0">
                          <a:solidFill>
                            <a:schemeClr val="bg1"/>
                          </a:solidFill>
                          <a:latin typeface="Arial"/>
                          <a:ea typeface="Times New Roman"/>
                        </a:rPr>
                        <a:t>; ATM; SLIP and PPP</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728025">
                <a:tc vMerge="1">
                  <a:txBody>
                    <a:bodyPr/>
                    <a:lstStyle/>
                    <a:p>
                      <a:endParaRPr lang="id-ID"/>
                    </a:p>
                  </a:txBody>
                  <a:tcPr/>
                </a:tc>
                <a:tc>
                  <a:txBody>
                    <a:bodyPr/>
                    <a:lstStyle/>
                    <a:p>
                      <a:pPr algn="ctr"/>
                      <a:r>
                        <a:rPr lang="en-US" sz="1100" b="1">
                          <a:latin typeface="Arial"/>
                          <a:ea typeface="Times New Roman"/>
                        </a:rPr>
                        <a:t>3</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b="1">
                          <a:latin typeface="Arial"/>
                          <a:ea typeface="Times New Roman"/>
                        </a:rPr>
                        <a:t>Network</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dirty="0">
                          <a:latin typeface="Arial"/>
                          <a:ea typeface="Times New Roman"/>
                        </a:rPr>
                        <a:t>Logical Addressing; Routing; Datagram Encapsulation; Fragmentation and Reassembly; Error Handling and Diagnostics</a:t>
                      </a:r>
                      <a:endParaRPr lang="id-ID" sz="1100" dirty="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Datagrams / Packets</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Messages between local or remote devices</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IP; IPv6; IP NAT; IPsec; Mobile IP; ICMP; IPX; DLC; PLP; Routing protocols such as RIP and BGP</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902752">
                <a:tc vMerge="1">
                  <a:txBody>
                    <a:bodyPr/>
                    <a:lstStyle/>
                    <a:p>
                      <a:endParaRPr lang="id-ID"/>
                    </a:p>
                  </a:txBody>
                  <a:tcPr/>
                </a:tc>
                <a:tc>
                  <a:txBody>
                    <a:bodyPr/>
                    <a:lstStyle/>
                    <a:p>
                      <a:pPr algn="ctr"/>
                      <a:r>
                        <a:rPr lang="en-US" sz="1100" b="1" dirty="0">
                          <a:solidFill>
                            <a:schemeClr val="bg1"/>
                          </a:solidFill>
                          <a:latin typeface="Arial"/>
                          <a:ea typeface="Times New Roman"/>
                        </a:rPr>
                        <a:t>4</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b="1" dirty="0">
                          <a:solidFill>
                            <a:schemeClr val="bg1"/>
                          </a:solidFill>
                          <a:latin typeface="Arial"/>
                          <a:ea typeface="Times New Roman"/>
                        </a:rPr>
                        <a:t>Transport</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Process-Level Addressing; Multiplexing/</a:t>
                      </a:r>
                      <a:r>
                        <a:rPr lang="en-US" sz="1100" dirty="0" err="1">
                          <a:solidFill>
                            <a:schemeClr val="bg1"/>
                          </a:solidFill>
                          <a:latin typeface="Arial"/>
                          <a:ea typeface="Times New Roman"/>
                        </a:rPr>
                        <a:t>Demultiplexing</a:t>
                      </a:r>
                      <a:r>
                        <a:rPr lang="en-US" sz="1100" dirty="0">
                          <a:solidFill>
                            <a:schemeClr val="bg1"/>
                          </a:solidFill>
                          <a:latin typeface="Arial"/>
                          <a:ea typeface="Times New Roman"/>
                        </a:rPr>
                        <a:t>; Connections; Segmentation and Reassembly;</a:t>
                      </a:r>
                      <a:br>
                        <a:rPr lang="en-US" sz="1100" dirty="0">
                          <a:solidFill>
                            <a:schemeClr val="bg1"/>
                          </a:solidFill>
                          <a:latin typeface="Arial"/>
                          <a:ea typeface="Times New Roman"/>
                        </a:rPr>
                      </a:br>
                      <a:r>
                        <a:rPr lang="en-US" sz="1100" dirty="0">
                          <a:solidFill>
                            <a:schemeClr val="bg1"/>
                          </a:solidFill>
                          <a:latin typeface="Arial"/>
                          <a:ea typeface="Times New Roman"/>
                        </a:rPr>
                        <a:t>Acknowledgments and Retransmissions;</a:t>
                      </a:r>
                      <a:br>
                        <a:rPr lang="en-US" sz="1100" dirty="0">
                          <a:solidFill>
                            <a:schemeClr val="bg1"/>
                          </a:solidFill>
                          <a:latin typeface="Arial"/>
                          <a:ea typeface="Times New Roman"/>
                        </a:rPr>
                      </a:br>
                      <a:r>
                        <a:rPr lang="en-US" sz="1100" dirty="0">
                          <a:solidFill>
                            <a:schemeClr val="bg1"/>
                          </a:solidFill>
                          <a:latin typeface="Arial"/>
                          <a:ea typeface="Times New Roman"/>
                        </a:rPr>
                        <a:t>Flow Control</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err="1">
                          <a:solidFill>
                            <a:schemeClr val="bg1"/>
                          </a:solidFill>
                          <a:latin typeface="Arial"/>
                          <a:ea typeface="Times New Roman"/>
                        </a:rPr>
                        <a:t>Datagrams</a:t>
                      </a:r>
                      <a:r>
                        <a:rPr lang="en-US" sz="1100" dirty="0">
                          <a:solidFill>
                            <a:schemeClr val="bg1"/>
                          </a:solidFill>
                          <a:latin typeface="Arial"/>
                          <a:ea typeface="Times New Roman"/>
                        </a:rPr>
                        <a:t> / Segments</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Communication between software processes</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TCP and UDP; SPX; NetBEUI/NBF</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378573">
                <a:tc rowSpan="3">
                  <a:txBody>
                    <a:bodyPr/>
                    <a:lstStyle/>
                    <a:p>
                      <a:pPr algn="ctr"/>
                      <a:r>
                        <a:rPr lang="en-US" sz="1100" b="1">
                          <a:latin typeface="Arial"/>
                          <a:ea typeface="Times New Roman"/>
                        </a:rPr>
                        <a:t>Upper Layers</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b="1">
                          <a:latin typeface="Arial"/>
                          <a:ea typeface="Times New Roman"/>
                        </a:rPr>
                        <a:t>5</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b="1">
                          <a:latin typeface="Arial"/>
                          <a:ea typeface="Times New Roman"/>
                        </a:rPr>
                        <a:t>Session</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Session Establishment, Management and Termination </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Sessions</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Sessions between local or remote devices</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NetBIOS, Sockets, Named Pipes, RPC</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20331">
                <a:tc vMerge="1">
                  <a:txBody>
                    <a:bodyPr/>
                    <a:lstStyle/>
                    <a:p>
                      <a:endParaRPr lang="id-ID"/>
                    </a:p>
                  </a:txBody>
                  <a:tcPr/>
                </a:tc>
                <a:tc>
                  <a:txBody>
                    <a:bodyPr/>
                    <a:lstStyle/>
                    <a:p>
                      <a:pPr algn="ctr"/>
                      <a:r>
                        <a:rPr lang="en-US" sz="1100" b="1" dirty="0">
                          <a:solidFill>
                            <a:schemeClr val="bg1"/>
                          </a:solidFill>
                          <a:latin typeface="Arial"/>
                          <a:ea typeface="Times New Roman"/>
                        </a:rPr>
                        <a:t>6</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b="1" dirty="0">
                          <a:solidFill>
                            <a:schemeClr val="bg1"/>
                          </a:solidFill>
                          <a:latin typeface="Arial"/>
                          <a:ea typeface="Times New Roman"/>
                        </a:rPr>
                        <a:t>Presentation</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Data Translation; Compression and Encryption</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Encoded User Data</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Application data representations</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c>
                  <a:txBody>
                    <a:bodyPr/>
                    <a:lstStyle/>
                    <a:p>
                      <a:pPr algn="ctr"/>
                      <a:r>
                        <a:rPr lang="en-US" sz="1100" dirty="0">
                          <a:solidFill>
                            <a:schemeClr val="bg1"/>
                          </a:solidFill>
                          <a:latin typeface="Arial"/>
                          <a:ea typeface="Times New Roman"/>
                        </a:rPr>
                        <a:t>SSL; Shells and Redirectors; MIME</a:t>
                      </a:r>
                      <a:endParaRPr lang="id-ID" sz="1100" dirty="0">
                        <a:solidFill>
                          <a:schemeClr val="bg1"/>
                        </a:solidFill>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1E1FF"/>
                    </a:solidFill>
                  </a:tcPr>
                </a:tc>
              </a:tr>
              <a:tr h="553299">
                <a:tc vMerge="1">
                  <a:txBody>
                    <a:bodyPr/>
                    <a:lstStyle/>
                    <a:p>
                      <a:endParaRPr lang="id-ID"/>
                    </a:p>
                  </a:txBody>
                  <a:tcPr/>
                </a:tc>
                <a:tc>
                  <a:txBody>
                    <a:bodyPr/>
                    <a:lstStyle/>
                    <a:p>
                      <a:pPr algn="ctr"/>
                      <a:r>
                        <a:rPr lang="en-US" sz="1100" b="1">
                          <a:latin typeface="Arial"/>
                          <a:ea typeface="Times New Roman"/>
                        </a:rPr>
                        <a:t>7</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b="1">
                          <a:latin typeface="Arial"/>
                          <a:ea typeface="Times New Roman"/>
                        </a:rPr>
                        <a:t>Application</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User Application Services</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User Data</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a:latin typeface="Arial"/>
                          <a:ea typeface="Times New Roman"/>
                        </a:rPr>
                        <a:t>Application data</a:t>
                      </a:r>
                      <a:endParaRPr lang="id-ID" sz="110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1100" dirty="0">
                          <a:latin typeface="Arial"/>
                          <a:ea typeface="Times New Roman"/>
                        </a:rPr>
                        <a:t>DNS; NFS; BOOTP; DHCP; SNMP; RMON; FTP; TFTP; SMTP; POP3; IMAP; NNTP; HTTP; Telnet</a:t>
                      </a:r>
                      <a:endParaRPr lang="id-ID" sz="1100" dirty="0">
                        <a:latin typeface="Times New Roman"/>
                        <a:ea typeface="Times New Roman"/>
                      </a:endParaRPr>
                    </a:p>
                  </a:txBody>
                  <a:tcPr marL="14561" marR="14561" marT="14561" marB="1456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group assignment</a:t>
            </a:r>
            <a:endParaRPr lang="en-US" dirty="0"/>
          </a:p>
        </p:txBody>
      </p:sp>
      <p:sp>
        <p:nvSpPr>
          <p:cNvPr id="3" name="Content Placeholder 2"/>
          <p:cNvSpPr>
            <a:spLocks noGrp="1"/>
          </p:cNvSpPr>
          <p:nvPr>
            <p:ph idx="1"/>
          </p:nvPr>
        </p:nvSpPr>
        <p:spPr/>
        <p:txBody>
          <a:bodyPr>
            <a:normAutofit/>
          </a:bodyPr>
          <a:lstStyle/>
          <a:p>
            <a:r>
              <a:rPr lang="en-US" dirty="0" smtClean="0"/>
              <a:t>Prepare class presentation explaining examples protocol of each of the </a:t>
            </a:r>
            <a:r>
              <a:rPr lang="en-US" smtClean="0"/>
              <a:t>7 </a:t>
            </a:r>
            <a:r>
              <a:rPr lang="en-US" smtClean="0"/>
              <a:t>(seven) </a:t>
            </a:r>
            <a:r>
              <a:rPr lang="en-US" dirty="0" smtClean="0"/>
              <a:t>layer by answering at least the following questions :</a:t>
            </a:r>
          </a:p>
          <a:p>
            <a:pPr lvl="1"/>
            <a:r>
              <a:rPr lang="en-US" dirty="0" smtClean="0"/>
              <a:t>What is it (protocol)</a:t>
            </a:r>
          </a:p>
          <a:p>
            <a:pPr lvl="1"/>
            <a:r>
              <a:rPr lang="en-US" dirty="0" smtClean="0"/>
              <a:t>How it functions</a:t>
            </a:r>
          </a:p>
          <a:p>
            <a:pPr lvl="1"/>
            <a:r>
              <a:rPr lang="en-US" dirty="0" smtClean="0"/>
              <a:t>How it relates to its upper and lower protocol</a:t>
            </a:r>
          </a:p>
          <a:p>
            <a:pPr lvl="1"/>
            <a:r>
              <a:rPr lang="en-US" dirty="0" smtClean="0"/>
              <a:t>How it </a:t>
            </a:r>
            <a:r>
              <a:rPr lang="en-US" dirty="0" smtClean="0"/>
              <a:t>relates/communicates </a:t>
            </a:r>
            <a:r>
              <a:rPr lang="en-US" dirty="0" smtClean="0"/>
              <a:t>with peer layer</a:t>
            </a:r>
          </a:p>
          <a:p>
            <a:pPr lvl="1"/>
            <a:r>
              <a:rPr lang="en-US" dirty="0" smtClean="0"/>
              <a:t>For what purpose is </a:t>
            </a:r>
            <a:r>
              <a:rPr lang="en-US" dirty="0" smtClean="0"/>
              <a:t>it </a:t>
            </a:r>
            <a:r>
              <a:rPr lang="en-US" dirty="0" err="1" smtClean="0"/>
              <a:t>usualy</a:t>
            </a:r>
            <a:r>
              <a:rPr lang="en-US" dirty="0" smtClean="0"/>
              <a:t> </a:t>
            </a:r>
            <a:r>
              <a:rPr lang="en-US" dirty="0" smtClean="0"/>
              <a:t>created for</a:t>
            </a:r>
            <a:endParaRPr lang="en-US" dirty="0"/>
          </a:p>
        </p:txBody>
      </p:sp>
    </p:spTree>
    <p:extLst>
      <p:ext uri="{BB962C8B-B14F-4D97-AF65-F5344CB8AC3E}">
        <p14:creationId xmlns:p14="http://schemas.microsoft.com/office/powerpoint/2010/main" val="2897216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Benefits of Networking Models </a:t>
            </a:r>
            <a:br>
              <a:rPr lang="en-US" dirty="0" smtClean="0"/>
            </a:br>
            <a:endParaRPr lang="id-ID" dirty="0"/>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A good analogy of a networking model is to that of an assembly line at a manufacturer. </a:t>
            </a:r>
            <a:r>
              <a:rPr lang="id-ID" sz="1600" dirty="0" smtClean="0"/>
              <a:t/>
            </a:r>
            <a:br>
              <a:rPr lang="id-ID" sz="1600" dirty="0" smtClean="0"/>
            </a:br>
            <a:r>
              <a:rPr lang="en-US" sz="1600" dirty="0" smtClean="0"/>
              <a:t>No company attempts to have one person build an entire car; even if they did, they wouldn't expect that individual to be able to learn how to do it all at once. </a:t>
            </a:r>
            <a:r>
              <a:rPr lang="id-ID" sz="1600" dirty="0" smtClean="0"/>
              <a:t/>
            </a:r>
            <a:br>
              <a:rPr lang="id-ID" sz="1600" dirty="0" smtClean="0"/>
            </a:br>
            <a:r>
              <a:rPr lang="en-US" sz="1600" dirty="0" smtClean="0"/>
              <a:t>The division of labor offers several advantages to a company that builds a complex product, such as an automobile. </a:t>
            </a:r>
            <a:r>
              <a:rPr lang="id-ID" sz="1600" dirty="0" smtClean="0"/>
              <a:t/>
            </a:r>
            <a:br>
              <a:rPr lang="id-ID" sz="1600" dirty="0" smtClean="0"/>
            </a:br>
            <a:r>
              <a:rPr lang="en-US" sz="1600" dirty="0" smtClean="0"/>
              <a:t>Generally speaking, these include the following:</a:t>
            </a:r>
            <a:r>
              <a:rPr lang="id-ID" sz="1600" dirty="0" smtClean="0"/>
              <a:t/>
            </a:r>
            <a:br>
              <a:rPr lang="id-ID" sz="1600" dirty="0" smtClean="0"/>
            </a:br>
            <a:endParaRPr lang="id-ID" dirty="0"/>
          </a:p>
        </p:txBody>
      </p:sp>
      <p:sp>
        <p:nvSpPr>
          <p:cNvPr id="3" name="Content Placeholder 2"/>
          <p:cNvSpPr>
            <a:spLocks noGrp="1"/>
          </p:cNvSpPr>
          <p:nvPr>
            <p:ph idx="1"/>
          </p:nvPr>
        </p:nvSpPr>
        <p:spPr>
          <a:xfrm>
            <a:off x="914400" y="2643182"/>
            <a:ext cx="7772400" cy="3712378"/>
          </a:xfrm>
        </p:spPr>
        <p:txBody>
          <a:bodyPr>
            <a:normAutofit fontScale="85000" lnSpcReduction="20000"/>
          </a:bodyPr>
          <a:lstStyle/>
          <a:p>
            <a:pPr lvl="0"/>
            <a:r>
              <a:rPr lang="en-US" b="1" dirty="0" smtClean="0">
                <a:solidFill>
                  <a:srgbClr val="FFFF00"/>
                </a:solidFill>
              </a:rPr>
              <a:t>Training and Documentation</a:t>
            </a:r>
            <a:r>
              <a:rPr lang="en-US" b="1" dirty="0" smtClean="0"/>
              <a:t>:</a:t>
            </a:r>
            <a:r>
              <a:rPr lang="en-US" dirty="0" smtClean="0"/>
              <a:t> It is easier to explain how to build a complex system by breaking the process into smaller parts. Training can be done for a specific job without everyone needing to know how everything else works. </a:t>
            </a:r>
            <a:endParaRPr lang="id-ID" dirty="0" smtClean="0"/>
          </a:p>
          <a:p>
            <a:pPr lvl="0"/>
            <a:r>
              <a:rPr lang="en-US" b="1" dirty="0" smtClean="0">
                <a:solidFill>
                  <a:srgbClr val="FFFF00"/>
                </a:solidFill>
              </a:rPr>
              <a:t>Specialization</a:t>
            </a:r>
            <a:r>
              <a:rPr lang="en-US" b="1" dirty="0" smtClean="0"/>
              <a:t>:</a:t>
            </a:r>
            <a:r>
              <a:rPr lang="en-US" dirty="0" smtClean="0"/>
              <a:t> If everyone is responsible for doing every job, nobody gets enough experience to become an expert at anything. Through specialization, certain individuals develop expertise at particular jobs.  </a:t>
            </a:r>
            <a:endParaRPr lang="id-ID" dirty="0" smtClean="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A good analogy of a networking model is to that of an assembly line at a manufacturer. </a:t>
            </a:r>
            <a:r>
              <a:rPr lang="id-ID" sz="1600" dirty="0" smtClean="0"/>
              <a:t/>
            </a:r>
            <a:br>
              <a:rPr lang="id-ID" sz="1600" dirty="0" smtClean="0"/>
            </a:br>
            <a:r>
              <a:rPr lang="en-US" sz="1600" dirty="0" smtClean="0"/>
              <a:t>No company attempts to have one person build an entire car; even if they did, they wouldn't expect that individual to be able to learn how to do it all at once. </a:t>
            </a:r>
            <a:r>
              <a:rPr lang="id-ID" sz="1600" dirty="0" smtClean="0"/>
              <a:t/>
            </a:r>
            <a:br>
              <a:rPr lang="id-ID" sz="1600" dirty="0" smtClean="0"/>
            </a:br>
            <a:r>
              <a:rPr lang="en-US" sz="1600" dirty="0" smtClean="0"/>
              <a:t>The division of labor offers several advantages to a company that builds a complex product, such as an automobile. </a:t>
            </a:r>
            <a:r>
              <a:rPr lang="id-ID" sz="1600" dirty="0" smtClean="0"/>
              <a:t/>
            </a:r>
            <a:br>
              <a:rPr lang="id-ID" sz="1600" dirty="0" smtClean="0"/>
            </a:br>
            <a:r>
              <a:rPr lang="en-US" sz="1600" dirty="0" smtClean="0"/>
              <a:t>Generally speaking, these include the following:</a:t>
            </a:r>
            <a:r>
              <a:rPr lang="id-ID" sz="1600" dirty="0" smtClean="0"/>
              <a:t/>
            </a:r>
            <a:br>
              <a:rPr lang="id-ID" sz="1600" dirty="0" smtClean="0"/>
            </a:br>
            <a:endParaRPr lang="id-ID" dirty="0"/>
          </a:p>
        </p:txBody>
      </p:sp>
      <p:sp>
        <p:nvSpPr>
          <p:cNvPr id="3" name="Content Placeholder 2"/>
          <p:cNvSpPr>
            <a:spLocks noGrp="1"/>
          </p:cNvSpPr>
          <p:nvPr>
            <p:ph idx="1"/>
          </p:nvPr>
        </p:nvSpPr>
        <p:spPr>
          <a:xfrm>
            <a:off x="914400" y="2643182"/>
            <a:ext cx="7772400" cy="3712378"/>
          </a:xfrm>
        </p:spPr>
        <p:txBody>
          <a:bodyPr>
            <a:normAutofit fontScale="77500" lnSpcReduction="20000"/>
          </a:bodyPr>
          <a:lstStyle/>
          <a:p>
            <a:pPr lvl="0"/>
            <a:r>
              <a:rPr lang="en-US" b="1" dirty="0" smtClean="0">
                <a:solidFill>
                  <a:srgbClr val="FFFF00"/>
                </a:solidFill>
              </a:rPr>
              <a:t>Easier Design Modification and Enhancement</a:t>
            </a:r>
            <a:r>
              <a:rPr lang="en-US" b="1" dirty="0" smtClean="0"/>
              <a:t>:</a:t>
            </a:r>
            <a:r>
              <a:rPr lang="en-US" dirty="0" smtClean="0"/>
              <a:t> Separating the automobile into systems, and particular jobs required to build those systems, makes it easier to make changes in the future. Without such divisions, it would be much more difficult to determine what the impact might be of a change, which would serve as a disincentive for innovation. </a:t>
            </a:r>
            <a:endParaRPr lang="id-ID" dirty="0" smtClean="0"/>
          </a:p>
          <a:p>
            <a:pPr lvl="0"/>
            <a:r>
              <a:rPr lang="en-US" b="1" dirty="0" smtClean="0">
                <a:solidFill>
                  <a:srgbClr val="FFFF00"/>
                </a:solidFill>
              </a:rPr>
              <a:t>Modularity</a:t>
            </a:r>
            <a:r>
              <a:rPr lang="en-US" b="1" dirty="0" smtClean="0"/>
              <a:t>:</a:t>
            </a:r>
            <a:r>
              <a:rPr lang="en-US" dirty="0" smtClean="0"/>
              <a:t> This is related to each of the items above. If the automobile's systems and manufacturing steps are broken down according to a sensible architecture or model, it becomes easier to interchange parts and procedures between vehicles. This saves time and money. </a:t>
            </a:r>
            <a:endParaRPr lang="id-ID"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 Reference Model Networking Layers, </a:t>
            </a:r>
            <a:r>
              <a:rPr lang="en-US" dirty="0" err="1" smtClean="0"/>
              <a:t>Sublayers</a:t>
            </a:r>
            <a:r>
              <a:rPr lang="en-US" dirty="0" smtClean="0"/>
              <a:t> and Layer Groupings </a:t>
            </a:r>
            <a:endParaRPr lang="id-ID" dirty="0"/>
          </a:p>
        </p:txBody>
      </p:sp>
      <p:sp>
        <p:nvSpPr>
          <p:cNvPr id="3" name="Content Placeholder 2"/>
          <p:cNvSpPr>
            <a:spLocks noGrp="1"/>
          </p:cNvSpPr>
          <p:nvPr>
            <p:ph idx="1"/>
          </p:nvPr>
        </p:nvSpPr>
        <p:spPr/>
        <p:txBody>
          <a:bodyPr/>
          <a:lstStyle/>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OSI Reference Model Layer</a:t>
            </a:r>
            <a:r>
              <a:rPr lang="id-ID" sz="3200" dirty="0" smtClean="0"/>
              <a:t> and Layer </a:t>
            </a:r>
            <a:r>
              <a:rPr lang="en-US" sz="3200" dirty="0" smtClean="0"/>
              <a:t> Groupings</a:t>
            </a:r>
            <a:br>
              <a:rPr lang="en-US" sz="3200" dirty="0" smtClean="0"/>
            </a:br>
            <a:endParaRPr lang="id-ID" sz="3200" dirty="0"/>
          </a:p>
        </p:txBody>
      </p:sp>
      <p:sp>
        <p:nvSpPr>
          <p:cNvPr id="3" name="Content Placeholder 2"/>
          <p:cNvSpPr>
            <a:spLocks noGrp="1"/>
          </p:cNvSpPr>
          <p:nvPr>
            <p:ph idx="1"/>
          </p:nvPr>
        </p:nvSpPr>
        <p:spPr>
          <a:xfrm>
            <a:off x="4071934" y="1212080"/>
            <a:ext cx="4857784" cy="5074440"/>
          </a:xfrm>
        </p:spPr>
        <p:txBody>
          <a:bodyPr>
            <a:noAutofit/>
          </a:bodyPr>
          <a:lstStyle/>
          <a:p>
            <a:pPr lvl="0"/>
            <a:r>
              <a:rPr lang="en-US" sz="1600" b="1" dirty="0" smtClean="0"/>
              <a:t>Lower Layers (Layers 1, 2, 3 and 4):</a:t>
            </a:r>
            <a:r>
              <a:rPr lang="en-US" sz="1600" dirty="0" smtClean="0"/>
              <a:t> The lower layers of the model—</a:t>
            </a:r>
            <a:r>
              <a:rPr lang="en-US" sz="1600" i="1" dirty="0" smtClean="0"/>
              <a:t>physical</a:t>
            </a:r>
            <a:r>
              <a:rPr lang="en-US" sz="1600" dirty="0" smtClean="0"/>
              <a:t>, </a:t>
            </a:r>
            <a:r>
              <a:rPr lang="en-US" sz="1600" i="1" dirty="0" smtClean="0"/>
              <a:t>data link</a:t>
            </a:r>
            <a:r>
              <a:rPr lang="en-US" sz="1600" dirty="0" smtClean="0"/>
              <a:t>, </a:t>
            </a:r>
            <a:r>
              <a:rPr lang="en-US" sz="1600" i="1" dirty="0" smtClean="0"/>
              <a:t>network</a:t>
            </a:r>
            <a:r>
              <a:rPr lang="en-US" sz="1600" dirty="0" smtClean="0"/>
              <a:t> and </a:t>
            </a:r>
            <a:r>
              <a:rPr lang="en-US" sz="1600" i="1" dirty="0" smtClean="0"/>
              <a:t>transport</a:t>
            </a:r>
            <a:r>
              <a:rPr lang="en-US" sz="1600" dirty="0" smtClean="0"/>
              <a:t>—are primarily concerned with the formatting, encoding and transmission of data over the network. They don't care that much about what the data is or what it is being used for, just about moving it around. They are implemented in both hardware and software, with the transition from hardware to software occurring as you proceed up from layer 1 to layer 4. </a:t>
            </a:r>
            <a:endParaRPr lang="id-ID" sz="1600" dirty="0" smtClean="0"/>
          </a:p>
          <a:p>
            <a:pPr lvl="0"/>
            <a:r>
              <a:rPr lang="en-US" sz="1600" b="1" dirty="0" smtClean="0"/>
              <a:t>Upper Layers (Layers 5, 6 and 7):</a:t>
            </a:r>
            <a:r>
              <a:rPr lang="en-US" sz="1600" dirty="0" smtClean="0"/>
              <a:t> The higher layers of the model—</a:t>
            </a:r>
            <a:r>
              <a:rPr lang="en-US" sz="1600" i="1" dirty="0" smtClean="0"/>
              <a:t>session</a:t>
            </a:r>
            <a:r>
              <a:rPr lang="en-US" sz="1600" dirty="0" smtClean="0"/>
              <a:t>, </a:t>
            </a:r>
            <a:r>
              <a:rPr lang="en-US" sz="1600" i="1" dirty="0" smtClean="0"/>
              <a:t>presentation</a:t>
            </a:r>
            <a:r>
              <a:rPr lang="en-US" sz="1600" dirty="0" smtClean="0"/>
              <a:t> and </a:t>
            </a:r>
            <a:r>
              <a:rPr lang="en-US" sz="1600" i="1" dirty="0" smtClean="0"/>
              <a:t>application</a:t>
            </a:r>
            <a:r>
              <a:rPr lang="en-US" sz="1600" dirty="0" smtClean="0"/>
              <a:t>—are the ones that are concerned primarily with interacting with the user, and implementing the applications that run over the network. The protocols that run at higher layers are less concerned with the low-level details of how data gets sent from one place to another; they rely on the lower layers to provide delivery of data. These layers are almost always implemented as software running on a </a:t>
            </a:r>
            <a:r>
              <a:rPr lang="en-US" sz="1600" dirty="0" smtClean="0">
                <a:hlinkClick r:id="rId2"/>
              </a:rPr>
              <a:t>computer</a:t>
            </a:r>
            <a:r>
              <a:rPr lang="en-US" sz="1600" dirty="0" smtClean="0"/>
              <a:t> or other hardware device. </a:t>
            </a:r>
            <a:endParaRPr lang="id-ID" sz="1600" dirty="0" smtClean="0"/>
          </a:p>
        </p:txBody>
      </p:sp>
      <p:pic>
        <p:nvPicPr>
          <p:cNvPr id="1026" name="Picture 2" descr="osilayers"/>
          <p:cNvPicPr>
            <a:picLocks noChangeAspect="1" noChangeArrowheads="1"/>
          </p:cNvPicPr>
          <p:nvPr/>
        </p:nvPicPr>
        <p:blipFill>
          <a:blip r:embed="rId3"/>
          <a:srcRect/>
          <a:stretch>
            <a:fillRect/>
          </a:stretch>
        </p:blipFill>
        <p:spPr bwMode="auto">
          <a:xfrm>
            <a:off x="500034" y="2500306"/>
            <a:ext cx="3381375" cy="3276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OSI Reference Model Layer Relationships and Terminology</a:t>
            </a:r>
            <a:br>
              <a:rPr lang="en-US" sz="3200" dirty="0" smtClean="0"/>
            </a:br>
            <a:endParaRPr lang="id-ID" sz="3200" dirty="0"/>
          </a:p>
        </p:txBody>
      </p:sp>
      <p:sp>
        <p:nvSpPr>
          <p:cNvPr id="3" name="Content Placeholder 2"/>
          <p:cNvSpPr>
            <a:spLocks noGrp="1"/>
          </p:cNvSpPr>
          <p:nvPr>
            <p:ph idx="1"/>
          </p:nvPr>
        </p:nvSpPr>
        <p:spPr>
          <a:xfrm>
            <a:off x="4429124" y="1783560"/>
            <a:ext cx="4257676" cy="4572000"/>
          </a:xfrm>
        </p:spPr>
        <p:txBody>
          <a:bodyPr>
            <a:normAutofit fontScale="77500" lnSpcReduction="20000"/>
          </a:bodyPr>
          <a:lstStyle/>
          <a:p>
            <a:r>
              <a:rPr lang="id-ID" dirty="0" smtClean="0"/>
              <a:t>E</a:t>
            </a:r>
            <a:r>
              <a:rPr lang="en-US" dirty="0" smtClean="0"/>
              <a:t>ach layer “N” provides services to layer “N+1” and uses the services of layer “N-1”. </a:t>
            </a:r>
            <a:endParaRPr lang="id-ID" dirty="0" smtClean="0"/>
          </a:p>
          <a:p>
            <a:r>
              <a:rPr lang="en-US" dirty="0" smtClean="0"/>
              <a:t>Taking the example of layer three, the network layer, we see that it provides services to layer four, and uses services of layer two. </a:t>
            </a:r>
            <a:endParaRPr lang="id-ID" dirty="0" smtClean="0"/>
          </a:p>
          <a:p>
            <a:r>
              <a:rPr lang="en-US" dirty="0" smtClean="0"/>
              <a:t>From the standpoint of the network layer, the transport layer is layer “N+1” and the data link layer “N-1”.</a:t>
            </a:r>
            <a:endParaRPr lang="id-ID" dirty="0"/>
          </a:p>
        </p:txBody>
      </p:sp>
      <p:pic>
        <p:nvPicPr>
          <p:cNvPr id="2050" name="Picture 2" descr="osinotation"/>
          <p:cNvPicPr>
            <a:picLocks noChangeAspect="1" noChangeArrowheads="1"/>
          </p:cNvPicPr>
          <p:nvPr/>
        </p:nvPicPr>
        <p:blipFill>
          <a:blip r:embed="rId2"/>
          <a:srcRect/>
          <a:stretch>
            <a:fillRect/>
          </a:stretch>
        </p:blipFill>
        <p:spPr bwMode="auto">
          <a:xfrm>
            <a:off x="785786" y="1938358"/>
            <a:ext cx="3333750" cy="4419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Interfaces: Vertical (Adjacent Layer) Communication </a:t>
            </a:r>
            <a:endParaRPr lang="id-ID" sz="3600" dirty="0"/>
          </a:p>
        </p:txBody>
      </p:sp>
      <p:sp>
        <p:nvSpPr>
          <p:cNvPr id="3" name="Content Placeholder 2"/>
          <p:cNvSpPr>
            <a:spLocks noGrp="1"/>
          </p:cNvSpPr>
          <p:nvPr>
            <p:ph idx="1"/>
          </p:nvPr>
        </p:nvSpPr>
        <p:spPr/>
        <p:txBody>
          <a:bodyPr/>
          <a:lstStyle/>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OSI Reference Model Interfaces for Vertical Communication</a:t>
            </a:r>
            <a:r>
              <a:rPr lang="id-ID" sz="3200" dirty="0" smtClean="0"/>
              <a:t/>
            </a:r>
            <a:br>
              <a:rPr lang="id-ID" sz="3200" dirty="0" smtClean="0"/>
            </a:br>
            <a:endParaRPr lang="id-ID" dirty="0"/>
          </a:p>
        </p:txBody>
      </p:sp>
      <p:sp>
        <p:nvSpPr>
          <p:cNvPr id="3" name="Content Placeholder 2"/>
          <p:cNvSpPr>
            <a:spLocks noGrp="1"/>
          </p:cNvSpPr>
          <p:nvPr>
            <p:ph idx="1"/>
          </p:nvPr>
        </p:nvSpPr>
        <p:spPr>
          <a:xfrm>
            <a:off x="2857488" y="1783560"/>
            <a:ext cx="5829312" cy="4572000"/>
          </a:xfrm>
        </p:spPr>
        <p:txBody>
          <a:bodyPr/>
          <a:lstStyle/>
          <a:p>
            <a:r>
              <a:rPr lang="en-US" dirty="0" smtClean="0"/>
              <a:t>In OSI model terminology, an </a:t>
            </a:r>
            <a:r>
              <a:rPr lang="en-US" i="1" dirty="0" smtClean="0"/>
              <a:t>interface</a:t>
            </a:r>
            <a:r>
              <a:rPr lang="en-US" dirty="0" smtClean="0"/>
              <a:t> is a conduit for communication between adjacent layers in the layer stack.</a:t>
            </a:r>
            <a:endParaRPr lang="id-ID" dirty="0"/>
          </a:p>
        </p:txBody>
      </p:sp>
      <p:pic>
        <p:nvPicPr>
          <p:cNvPr id="3074" name="Picture 2" descr="osiinterfaces"/>
          <p:cNvPicPr>
            <a:picLocks noChangeAspect="1" noChangeArrowheads="1"/>
          </p:cNvPicPr>
          <p:nvPr/>
        </p:nvPicPr>
        <p:blipFill>
          <a:blip r:embed="rId2"/>
          <a:srcRect/>
          <a:stretch>
            <a:fillRect/>
          </a:stretch>
        </p:blipFill>
        <p:spPr bwMode="auto">
          <a:xfrm>
            <a:off x="861999" y="1866920"/>
            <a:ext cx="1781175"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264</TotalTime>
  <Words>1446</Words>
  <Application>Microsoft Office PowerPoint</Application>
  <PresentationFormat>On-screen Show (4:3)</PresentationFormat>
  <Paragraphs>104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Metro</vt:lpstr>
      <vt:lpstr>The Open System Interconnection (OSI) Reference Model  </vt:lpstr>
      <vt:lpstr>The Benefits of Networking Models  </vt:lpstr>
      <vt:lpstr>A good analogy of a networking model is to that of an assembly line at a manufacturer.  No company attempts to have one person build an entire car; even if they did, they wouldn't expect that individual to be able to learn how to do it all at once.  The division of labor offers several advantages to a company that builds a complex product, such as an automobile.  Generally speaking, these include the following: </vt:lpstr>
      <vt:lpstr>A good analogy of a networking model is to that of an assembly line at a manufacturer.  No company attempts to have one person build an entire car; even if they did, they wouldn't expect that individual to be able to learn how to do it all at once.  The division of labor offers several advantages to a company that builds a complex product, such as an automobile.  Generally speaking, these include the following: </vt:lpstr>
      <vt:lpstr>OSI Reference Model Networking Layers, Sublayers and Layer Groupings </vt:lpstr>
      <vt:lpstr>OSI Reference Model Layer and Layer  Groupings </vt:lpstr>
      <vt:lpstr>OSI Reference Model Layer Relationships and Terminology </vt:lpstr>
      <vt:lpstr>Interfaces: Vertical (Adjacent Layer) Communication </vt:lpstr>
      <vt:lpstr>OSI Reference Model Interfaces for Vertical Communication </vt:lpstr>
      <vt:lpstr>Protocols: Horizontal (Corresponding Layer) Communication </vt:lpstr>
      <vt:lpstr>OSI Reference Model Protocols: Horizontal Communication </vt:lpstr>
      <vt:lpstr>Data Encapsulation, Protocol Data Units (PDUs) and Service Data Units (SDUs) </vt:lpstr>
      <vt:lpstr>OSI Reference Model Data Encapsulation </vt:lpstr>
      <vt:lpstr>OSI Reference Model PDU and SDU Encapsulation </vt:lpstr>
      <vt:lpstr>Indirect Device Connection and Message Routing  </vt:lpstr>
      <vt:lpstr>Message Routing in the OSI Reference Model </vt:lpstr>
      <vt:lpstr>OSI Reference Model Layer Summary  </vt:lpstr>
      <vt:lpstr>PowerPoint Presentation</vt:lpstr>
      <vt:lpstr>Class group 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Open System Interconnection (OSI) Reference Model  </dc:title>
  <dc:creator>gadang r</dc:creator>
  <cp:lastModifiedBy>Gadang</cp:lastModifiedBy>
  <cp:revision>19</cp:revision>
  <dcterms:created xsi:type="dcterms:W3CDTF">2010-02-16T12:49:34Z</dcterms:created>
  <dcterms:modified xsi:type="dcterms:W3CDTF">2015-02-13T22:37:23Z</dcterms:modified>
</cp:coreProperties>
</file>